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70" r:id="rId12"/>
    <p:sldId id="278" r:id="rId13"/>
    <p:sldId id="279" r:id="rId14"/>
    <p:sldId id="281" r:id="rId15"/>
    <p:sldId id="273" r:id="rId16"/>
  </p:sldIdLst>
  <p:sldSz cx="9144000" cy="6858000" type="screen4x3"/>
  <p:notesSz cx="6934200" cy="9220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6B0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06" d="100"/>
          <a:sy n="106" d="100"/>
        </p:scale>
        <p:origin x="13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TOICY\Desktop\2015-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01C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66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7293275392754156E-4"/>
                  <c:y val="-1.00809324462338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2966240466035176E-4"/>
                  <c:y val="-5.069498454857547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946725726127049E-3"/>
                  <c:y val="9.675422787759615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9899499954203872E-3"/>
                  <c:y val="1.919893638457380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8482478043302147E-2"/>
                  <c:y val="-4.57212139929707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Feuil1!$A$2:$A$6</c:f>
              <c:strCache>
                <c:ptCount val="5"/>
                <c:pt idx="0">
                  <c:v>Paniers de Noël : 11 272 $</c:v>
                </c:pt>
                <c:pt idx="1">
                  <c:v>Aide aux étudiants : 27 458 $</c:v>
                </c:pt>
                <c:pt idx="2">
                  <c:v>Bourses  : 20 380 $</c:v>
                </c:pt>
                <c:pt idx="3">
                  <c:v>Bourses affectées : 31 408 $</c:v>
                </c:pt>
                <c:pt idx="4">
                  <c:v>Fonds dédiés : 241 076 $</c:v>
                </c:pt>
              </c:strCache>
            </c:strRef>
          </c:cat>
          <c:val>
            <c:numRef>
              <c:f>Feuil1!$B$2:$B$6</c:f>
              <c:numCache>
                <c:formatCode>0.0%</c:formatCode>
                <c:ptCount val="5"/>
                <c:pt idx="0">
                  <c:v>0.03</c:v>
                </c:pt>
                <c:pt idx="1">
                  <c:v>7.0000000000000007E-2</c:v>
                </c:pt>
                <c:pt idx="2">
                  <c:v>5.5E-2</c:v>
                </c:pt>
                <c:pt idx="3">
                  <c:v>8.5000000000000006E-2</c:v>
                </c:pt>
                <c:pt idx="4">
                  <c:v>0.76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Feuil1!$A$2:$A$6</c:f>
              <c:strCache>
                <c:ptCount val="5"/>
                <c:pt idx="0">
                  <c:v>Paniers de Noël : 11 272 $</c:v>
                </c:pt>
                <c:pt idx="1">
                  <c:v>Aide aux étudiants : 27 458 $</c:v>
                </c:pt>
                <c:pt idx="2">
                  <c:v>Bourses  : 20 380 $</c:v>
                </c:pt>
                <c:pt idx="3">
                  <c:v>Bourses affectées : 31 408 $</c:v>
                </c:pt>
                <c:pt idx="4">
                  <c:v>Fonds dédiés : 241 076 $</c:v>
                </c:pt>
              </c:strCache>
            </c:strRef>
          </c:cat>
          <c:val>
            <c:numRef>
              <c:f>Feuil1!$C$4:$C$6</c:f>
              <c:numCache>
                <c:formatCode>_ * #,##0_)\ "$"_ ;_ * \(#,##0\)\ "$"_ ;_ * "-"??_)\ "$"_ ;_ @_ </c:formatCode>
                <c:ptCount val="3"/>
                <c:pt idx="0">
                  <c:v>20380</c:v>
                </c:pt>
                <c:pt idx="1">
                  <c:v>31408</c:v>
                </c:pt>
                <c:pt idx="2">
                  <c:v>241076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0.69653452040082686"/>
          <c:y val="0.20577920312958042"/>
          <c:w val="0.30346547959917314"/>
          <c:h val="0.427504477240927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CE7F5ED3-4911-40A7-A7B4-566DEF536BA6}" type="datetimeFigureOut">
              <a:rPr lang="fr-CA" smtClean="0"/>
              <a:pPr/>
              <a:t>2016-10-17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B2C0FC36-E735-466F-8755-71972AB45FBB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4077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2C027-6DFC-4FE7-B089-490B57A78554}" type="datetimeFigureOut">
              <a:rPr lang="fr-CA" smtClean="0"/>
              <a:t>2016-10-17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F2610-8686-4916-86E1-CC9F0C6B015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2998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880"/>
            <a:ext cx="9180512" cy="540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0370-D644-4E0C-9410-0C142A8EB4BB}" type="datetimeFigureOut">
              <a:rPr lang="fr-CA" smtClean="0"/>
              <a:pPr/>
              <a:t>2016-10-17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CB7F-3E8D-45C3-85DA-FD9838E568E0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4" t="11794" b="16002"/>
          <a:stretch/>
        </p:blipFill>
        <p:spPr bwMode="auto">
          <a:xfrm>
            <a:off x="0" y="5301208"/>
            <a:ext cx="9180512" cy="186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-900608" y="-171400"/>
            <a:ext cx="7772400" cy="1470025"/>
          </a:xfrm>
        </p:spPr>
        <p:txBody>
          <a:bodyPr/>
          <a:lstStyle>
            <a:lvl1pPr algn="r">
              <a:defRPr baseline="0">
                <a:solidFill>
                  <a:srgbClr val="E16B09"/>
                </a:solidFill>
              </a:defRPr>
            </a:lvl1pPr>
          </a:lstStyle>
          <a:p>
            <a:r>
              <a:rPr lang="fr-FR" dirty="0" smtClean="0"/>
              <a:t>Bilan des activités 2013-2014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1267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0370-D644-4E0C-9410-0C142A8EB4BB}" type="datetimeFigureOut">
              <a:rPr lang="fr-CA" smtClean="0"/>
              <a:pPr/>
              <a:t>2016-10-17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CB7F-3E8D-45C3-85DA-FD9838E568E0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042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0370-D644-4E0C-9410-0C142A8EB4BB}" type="datetimeFigureOut">
              <a:rPr lang="fr-CA" smtClean="0"/>
              <a:pPr/>
              <a:t>2016-10-17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CB7F-3E8D-45C3-85DA-FD9838E568E0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475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" t="-1037"/>
          <a:stretch/>
        </p:blipFill>
        <p:spPr bwMode="auto">
          <a:xfrm>
            <a:off x="-72008" y="4988448"/>
            <a:ext cx="9252520" cy="22569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0370-D644-4E0C-9410-0C142A8EB4BB}" type="datetimeFigureOut">
              <a:rPr lang="fr-CA" smtClean="0"/>
              <a:pPr/>
              <a:t>2016-10-17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CB7F-3E8D-45C3-85DA-FD9838E568E0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37" t="23992" r="28871" b="27855"/>
          <a:stretch/>
        </p:blipFill>
        <p:spPr bwMode="auto">
          <a:xfrm>
            <a:off x="467544" y="5517232"/>
            <a:ext cx="2484255" cy="124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021288"/>
            <a:ext cx="1584176" cy="56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84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0370-D644-4E0C-9410-0C142A8EB4BB}" type="datetimeFigureOut">
              <a:rPr lang="fr-CA" smtClean="0"/>
              <a:pPr/>
              <a:t>2016-10-17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CB7F-3E8D-45C3-85DA-FD9838E568E0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966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0370-D644-4E0C-9410-0C142A8EB4BB}" type="datetimeFigureOut">
              <a:rPr lang="fr-CA" smtClean="0"/>
              <a:pPr/>
              <a:t>2016-10-17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CB7F-3E8D-45C3-85DA-FD9838E568E0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331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0370-D644-4E0C-9410-0C142A8EB4BB}" type="datetimeFigureOut">
              <a:rPr lang="fr-CA" smtClean="0"/>
              <a:pPr/>
              <a:t>2016-10-17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CB7F-3E8D-45C3-85DA-FD9838E568E0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5845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0370-D644-4E0C-9410-0C142A8EB4BB}" type="datetimeFigureOut">
              <a:rPr lang="fr-CA" smtClean="0"/>
              <a:pPr/>
              <a:t>2016-10-17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CB7F-3E8D-45C3-85DA-FD9838E568E0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244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0370-D644-4E0C-9410-0C142A8EB4BB}" type="datetimeFigureOut">
              <a:rPr lang="fr-CA" smtClean="0"/>
              <a:pPr/>
              <a:t>2016-10-17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CB7F-3E8D-45C3-85DA-FD9838E568E0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826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0370-D644-4E0C-9410-0C142A8EB4BB}" type="datetimeFigureOut">
              <a:rPr lang="fr-CA" smtClean="0"/>
              <a:pPr/>
              <a:t>2016-10-17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CB7F-3E8D-45C3-85DA-FD9838E568E0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512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0370-D644-4E0C-9410-0C142A8EB4BB}" type="datetimeFigureOut">
              <a:rPr lang="fr-CA" smtClean="0"/>
              <a:pPr/>
              <a:t>2016-10-17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CB7F-3E8D-45C3-85DA-FD9838E568E0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15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10370-D644-4E0C-9410-0C142A8EB4BB}" type="datetimeFigureOut">
              <a:rPr lang="fr-CA" smtClean="0"/>
              <a:pPr/>
              <a:t>2016-10-17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5CB7F-3E8D-45C3-85DA-FD9838E568E0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786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18.jpe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17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7.xml"/><Relationship Id="rId7" Type="http://schemas.openxmlformats.org/officeDocument/2006/relationships/image" Target="../media/image6.jpe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9.jp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11.jp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0.jp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13.jp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12.jp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tags" Target="../tags/tag27.xml"/><Relationship Id="rId7" Type="http://schemas.openxmlformats.org/officeDocument/2006/relationships/image" Target="../media/image15.jpe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14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0" y="1"/>
            <a:ext cx="9144000" cy="1340768"/>
          </a:xfrm>
        </p:spPr>
        <p:txBody>
          <a:bodyPr/>
          <a:lstStyle/>
          <a:p>
            <a:pPr algn="ctr"/>
            <a:r>
              <a:rPr lang="fr-CA" dirty="0" smtClean="0"/>
              <a:t>Rapport annuel </a:t>
            </a:r>
            <a:r>
              <a:rPr lang="fr-CA" baseline="0" dirty="0" smtClean="0"/>
              <a:t>2015-2016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0706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 smtClean="0">
                <a:solidFill>
                  <a:srgbClr val="E16B09"/>
                </a:solidFill>
              </a:rPr>
              <a:t>Prix Coup de cœur de la Fondation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051720" y="1600200"/>
            <a:ext cx="6635080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fr-CA" sz="1600" dirty="0" smtClean="0"/>
              <a:t>Un Prix </a:t>
            </a:r>
            <a:r>
              <a:rPr lang="fr-CA" sz="1600" dirty="0"/>
              <a:t>Coup de cœur à </a:t>
            </a:r>
            <a:r>
              <a:rPr lang="fr-CA" sz="1600" dirty="0" smtClean="0"/>
              <a:t>l’interne remis </a:t>
            </a:r>
            <a:r>
              <a:rPr lang="fr-CA" sz="1600" dirty="0"/>
              <a:t>à une personne de la communauté collégiale, lors </a:t>
            </a:r>
            <a:r>
              <a:rPr lang="fr-CA" sz="1600" dirty="0" smtClean="0"/>
              <a:t>de l’activité de la rentrée</a:t>
            </a:r>
            <a:r>
              <a:rPr lang="fr-CA" sz="1600" dirty="0"/>
              <a:t>, et un prix Coup de cœur à </a:t>
            </a:r>
            <a:r>
              <a:rPr lang="fr-CA" sz="1600" dirty="0" smtClean="0"/>
              <a:t>l’externe remis lors de l’activité </a:t>
            </a:r>
            <a:r>
              <a:rPr lang="fr-CA" sz="1600" dirty="0" err="1" smtClean="0"/>
              <a:t>Automn’Art</a:t>
            </a:r>
            <a:endParaRPr lang="fr-CA" sz="1600" dirty="0" smtClean="0"/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fr-CA" sz="1600" dirty="0" smtClean="0"/>
              <a:t>La </a:t>
            </a:r>
            <a:r>
              <a:rPr lang="fr-CA" sz="1600" dirty="0"/>
              <a:t>personne lauréate doit témoigner de son engagement envers la communauté collégiale en contribuant de manière particulière aux actions de la Fondation. Son apport doit être en appui à la réalisation du Plan stratégique de développement du Cégep et en accord </a:t>
            </a:r>
            <a:r>
              <a:rPr lang="fr-CA" sz="1600" dirty="0" smtClean="0"/>
              <a:t>avec les valeurs institutionnelles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fr-CA" sz="1600" dirty="0" smtClean="0"/>
              <a:t>Lauréats 2015	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A" sz="1600" dirty="0" smtClean="0"/>
              <a:t>	Interne:			Externe</a:t>
            </a:r>
            <a:r>
              <a:rPr lang="fr-CA" sz="1600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A" sz="1600" dirty="0" smtClean="0"/>
              <a:t>	    Thérèse Létourneau	    René Gendron</a:t>
            </a:r>
            <a:endParaRPr lang="fr-CA" sz="1600" dirty="0"/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9" r="6211" b="9464"/>
          <a:stretch/>
        </p:blipFill>
        <p:spPr>
          <a:xfrm>
            <a:off x="125417" y="1811330"/>
            <a:ext cx="1908390" cy="115212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2" b="9441"/>
          <a:stretch/>
        </p:blipFill>
        <p:spPr>
          <a:xfrm>
            <a:off x="125417" y="3212976"/>
            <a:ext cx="1908390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>
                <a:solidFill>
                  <a:srgbClr val="E16B09"/>
                </a:solidFill>
              </a:rPr>
              <a:t>Campagne majeure de financement 2014-2018</a:t>
            </a:r>
            <a:endParaRPr lang="fr-CA" dirty="0">
              <a:solidFill>
                <a:srgbClr val="E16B0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392304" y="1600200"/>
            <a:ext cx="6788208" cy="4525963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400"/>
              </a:spcAft>
              <a:buFont typeface="Times"/>
              <a:buNone/>
              <a:defRPr/>
            </a:pPr>
            <a:r>
              <a:rPr lang="fr-CA" sz="2400" b="1" i="1" dirty="0" smtClean="0"/>
              <a:t>J’investis pour la relève!</a:t>
            </a:r>
            <a:endParaRPr lang="fr-CA" sz="2400" b="1" i="1" dirty="0"/>
          </a:p>
          <a:p>
            <a:pPr marL="433388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fr-CA" sz="1600" dirty="0" smtClean="0"/>
          </a:p>
          <a:p>
            <a:pPr marL="433388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CA" sz="1600" dirty="0" smtClean="0"/>
              <a:t>Montant amassé : </a:t>
            </a:r>
            <a:r>
              <a:rPr lang="fr-FR" sz="1600" dirty="0" smtClean="0"/>
              <a:t>1</a:t>
            </a:r>
            <a:r>
              <a:rPr lang="fr-FR" sz="1600" dirty="0"/>
              <a:t> 009 760 </a:t>
            </a:r>
            <a:r>
              <a:rPr lang="fr-FR" sz="1600" dirty="0" smtClean="0"/>
              <a:t>$</a:t>
            </a:r>
            <a:endParaRPr lang="fr-CA" sz="1600" dirty="0"/>
          </a:p>
          <a:p>
            <a:pPr marL="433388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fr-CA" sz="1600" dirty="0"/>
          </a:p>
          <a:p>
            <a:pPr marL="433388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CA" sz="1600" dirty="0" smtClean="0"/>
              <a:t>Coprésidents de la campagne</a:t>
            </a:r>
          </a:p>
          <a:p>
            <a:pPr marL="1290638" lvl="3" indent="-342900">
              <a:spcBef>
                <a:spcPts val="0"/>
              </a:spcBef>
              <a:defRPr/>
            </a:pPr>
            <a:r>
              <a:rPr lang="fr-CA" sz="1400" dirty="0" smtClean="0"/>
              <a:t>M. Serge Auray</a:t>
            </a:r>
          </a:p>
          <a:p>
            <a:pPr marL="1290638" lvl="3" indent="-342900">
              <a:spcBef>
                <a:spcPts val="0"/>
              </a:spcBef>
              <a:defRPr/>
            </a:pPr>
            <a:r>
              <a:rPr lang="fr-CA" sz="1400" dirty="0" smtClean="0"/>
              <a:t>Mme Diane Gingras</a:t>
            </a:r>
          </a:p>
          <a:p>
            <a:pPr marL="947738" lvl="3" indent="0">
              <a:spcBef>
                <a:spcPts val="0"/>
              </a:spcBef>
              <a:buNone/>
              <a:defRPr/>
            </a:pPr>
            <a:endParaRPr lang="fr-CA" sz="1400" dirty="0" smtClean="0"/>
          </a:p>
          <a:p>
            <a:pPr marL="433388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CA" sz="1600" dirty="0" smtClean="0"/>
              <a:t>Clôture de la campagne : 26 mai 2016</a:t>
            </a:r>
          </a:p>
          <a:p>
            <a:pPr marL="433388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fr-CA" sz="16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19" r="18107"/>
          <a:stretch/>
        </p:blipFill>
        <p:spPr>
          <a:xfrm>
            <a:off x="179512" y="2204864"/>
            <a:ext cx="2090174" cy="17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7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altLang="fr-FR" dirty="0" smtClean="0">
                <a:solidFill>
                  <a:srgbClr val="E16B09"/>
                </a:solidFill>
              </a:rPr>
              <a:t>Programmes impliqués avec </a:t>
            </a:r>
            <a:br>
              <a:rPr lang="fr-CA" altLang="fr-FR" dirty="0" smtClean="0">
                <a:solidFill>
                  <a:srgbClr val="E16B09"/>
                </a:solidFill>
              </a:rPr>
            </a:br>
            <a:r>
              <a:rPr lang="fr-CA" altLang="fr-FR" dirty="0" smtClean="0">
                <a:solidFill>
                  <a:srgbClr val="E16B09"/>
                </a:solidFill>
              </a:rPr>
              <a:t>la Fondation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07704" y="1600200"/>
            <a:ext cx="6779096" cy="4525963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0"/>
              </a:spcBef>
              <a:buNone/>
            </a:pPr>
            <a:endParaRPr lang="fr-CA" sz="1000" b="1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fr-CA" sz="1800" b="1" dirty="0" smtClean="0"/>
              <a:t>Programmes préuniversitaires</a:t>
            </a:r>
          </a:p>
          <a:p>
            <a:pPr marL="457200" lvl="1" indent="0">
              <a:spcBef>
                <a:spcPts val="0"/>
              </a:spcBef>
              <a:buNone/>
            </a:pPr>
            <a:endParaRPr lang="fr-CA" sz="1000" b="1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 smtClean="0"/>
              <a:t>Arts visuels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 smtClean="0"/>
              <a:t>Arts, lettres et communication</a:t>
            </a:r>
            <a:endParaRPr lang="fr-CA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 smtClean="0"/>
              <a:t>Danse</a:t>
            </a:r>
            <a:endParaRPr lang="fr-CA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 smtClean="0"/>
              <a:t>Musique</a:t>
            </a:r>
            <a:endParaRPr lang="fr-CA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 smtClean="0"/>
              <a:t>Sciences humaines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 smtClean="0"/>
              <a:t>Sciences informatiques et mathématiques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 smtClean="0"/>
              <a:t>Sciences, </a:t>
            </a:r>
            <a:r>
              <a:rPr lang="fr-CA" sz="1800" dirty="0"/>
              <a:t>lettres et </a:t>
            </a:r>
            <a:r>
              <a:rPr lang="fr-CA" sz="1800" dirty="0" smtClean="0"/>
              <a:t>arts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 smtClean="0"/>
              <a:t>Tremplin DEC</a:t>
            </a:r>
          </a:p>
        </p:txBody>
      </p:sp>
    </p:spTree>
    <p:extLst>
      <p:ext uri="{BB962C8B-B14F-4D97-AF65-F5344CB8AC3E}">
        <p14:creationId xmlns:p14="http://schemas.microsoft.com/office/powerpoint/2010/main" val="225590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907704" y="764704"/>
            <a:ext cx="6912768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200" b="1" dirty="0" smtClean="0"/>
              <a:t>Suite…</a:t>
            </a:r>
            <a:endParaRPr lang="fr-CA" sz="2200" dirty="0" smtClean="0"/>
          </a:p>
          <a:p>
            <a:pPr marL="457200" lvl="1" indent="0">
              <a:spcBef>
                <a:spcPts val="0"/>
              </a:spcBef>
              <a:buNone/>
            </a:pPr>
            <a:endParaRPr lang="fr-CA" sz="1000" b="1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fr-CA" sz="1800" b="1" dirty="0" smtClean="0"/>
              <a:t>Programmes techniques</a:t>
            </a:r>
          </a:p>
          <a:p>
            <a:pPr marL="457200" lvl="1" indent="0">
              <a:spcBef>
                <a:spcPts val="0"/>
              </a:spcBef>
              <a:buNone/>
            </a:pPr>
            <a:endParaRPr lang="fr-CA" sz="1000" b="1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/>
              <a:t>Gestion de </a:t>
            </a:r>
            <a:r>
              <a:rPr lang="fr-CA" sz="1800" dirty="0" smtClean="0"/>
              <a:t>commerces</a:t>
            </a:r>
            <a:endParaRPr lang="fr-CA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 smtClean="0"/>
              <a:t>Gestion </a:t>
            </a:r>
            <a:r>
              <a:rPr lang="fr-CA" sz="1800" dirty="0"/>
              <a:t>et technologies d'entreprise </a:t>
            </a:r>
            <a:r>
              <a:rPr lang="fr-CA" sz="1800" dirty="0" smtClean="0"/>
              <a:t>agricole</a:t>
            </a:r>
            <a:endParaRPr lang="fr-CA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 smtClean="0"/>
              <a:t>Graphisme</a:t>
            </a:r>
            <a:endParaRPr lang="fr-CA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/>
              <a:t>Soins </a:t>
            </a:r>
            <a:r>
              <a:rPr lang="fr-CA" sz="1800" dirty="0" smtClean="0"/>
              <a:t>infirmiers</a:t>
            </a:r>
            <a:endParaRPr lang="fr-CA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 smtClean="0"/>
              <a:t>Technologie </a:t>
            </a:r>
            <a:r>
              <a:rPr lang="fr-CA" sz="1800" dirty="0"/>
              <a:t>de </a:t>
            </a:r>
            <a:r>
              <a:rPr lang="fr-CA" sz="1800" dirty="0" smtClean="0"/>
              <a:t>l’électronique - Télécommunication</a:t>
            </a:r>
            <a:endParaRPr lang="fr-CA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/>
              <a:t>Technologie de l’électronique </a:t>
            </a:r>
            <a:r>
              <a:rPr lang="fr-CA" sz="1800" dirty="0" smtClean="0"/>
              <a:t>industrielle</a:t>
            </a:r>
            <a:endParaRPr lang="fr-CA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/>
              <a:t>Technologie de systèmes </a:t>
            </a:r>
            <a:r>
              <a:rPr lang="fr-CA" sz="1800" dirty="0" err="1" smtClean="0"/>
              <a:t>ordinés</a:t>
            </a:r>
            <a:endParaRPr lang="fr-CA" sz="180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 smtClean="0"/>
              <a:t>Techniques d’</a:t>
            </a:r>
            <a:r>
              <a:rPr lang="fr-CA" sz="1800" dirty="0" err="1" smtClean="0"/>
              <a:t>inhalothérapie</a:t>
            </a:r>
            <a:endParaRPr lang="fr-CA" sz="180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 smtClean="0"/>
              <a:t>Techniques de bureautique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/>
              <a:t>Techniques de comptabilité et de </a:t>
            </a:r>
            <a:r>
              <a:rPr lang="fr-CA" sz="1800" dirty="0" smtClean="0"/>
              <a:t>gestion</a:t>
            </a:r>
            <a:endParaRPr lang="fr-CA" sz="1800" dirty="0"/>
          </a:p>
          <a:p>
            <a:pPr marL="457200" lvl="1" indent="0">
              <a:spcBef>
                <a:spcPts val="0"/>
              </a:spcBef>
              <a:buNone/>
            </a:pPr>
            <a:endParaRPr lang="fr-CA" sz="1600" dirty="0"/>
          </a:p>
          <a:p>
            <a:pPr lvl="1">
              <a:buFont typeface="Arial" panose="020B0604020202020204" pitchFamily="34" charset="0"/>
              <a:buChar char="•"/>
            </a:pPr>
            <a:endParaRPr lang="fr-CA" sz="2000" b="1" dirty="0"/>
          </a:p>
        </p:txBody>
      </p:sp>
    </p:spTree>
    <p:extLst>
      <p:ext uri="{BB962C8B-B14F-4D97-AF65-F5344CB8AC3E}">
        <p14:creationId xmlns:p14="http://schemas.microsoft.com/office/powerpoint/2010/main" val="420891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907704" y="764704"/>
            <a:ext cx="6912768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200" b="1" dirty="0" smtClean="0"/>
              <a:t>Suite…</a:t>
            </a:r>
            <a:endParaRPr lang="fr-CA" sz="2200" dirty="0" smtClean="0"/>
          </a:p>
          <a:p>
            <a:pPr marL="457200" lvl="1" indent="0">
              <a:spcBef>
                <a:spcPts val="0"/>
              </a:spcBef>
              <a:buNone/>
            </a:pPr>
            <a:endParaRPr lang="fr-CA" sz="1000" b="1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fr-CA" sz="1800" b="1" dirty="0" smtClean="0"/>
              <a:t>Programmes techniques</a:t>
            </a:r>
          </a:p>
          <a:p>
            <a:pPr marL="457200" lvl="1" indent="0">
              <a:spcBef>
                <a:spcPts val="0"/>
              </a:spcBef>
              <a:buNone/>
            </a:pPr>
            <a:endParaRPr lang="fr-CA" sz="1000" b="1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/>
              <a:t>Techniques de génie </a:t>
            </a:r>
            <a:r>
              <a:rPr lang="fr-CA" sz="1800" dirty="0" smtClean="0"/>
              <a:t>mécanique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 smtClean="0"/>
              <a:t>Techniques </a:t>
            </a:r>
            <a:r>
              <a:rPr lang="fr-CA" sz="1800" dirty="0"/>
              <a:t>de </a:t>
            </a:r>
            <a:r>
              <a:rPr lang="fr-CA" sz="1800" dirty="0" smtClean="0"/>
              <a:t>l’informatique – Gestion de réseaux</a:t>
            </a:r>
            <a:endParaRPr lang="fr-CA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/>
              <a:t>Techniques de l’informatique </a:t>
            </a:r>
            <a:r>
              <a:rPr lang="fr-CA" sz="1800" dirty="0" smtClean="0"/>
              <a:t>– Informatique de gestion</a:t>
            </a:r>
            <a:endParaRPr lang="fr-CA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 smtClean="0"/>
              <a:t>Techniques </a:t>
            </a:r>
            <a:r>
              <a:rPr lang="fr-CA" sz="1800" dirty="0"/>
              <a:t>de laboratoire : </a:t>
            </a:r>
            <a:r>
              <a:rPr lang="fr-CA" sz="1800" dirty="0" smtClean="0"/>
              <a:t>biotechnologies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 smtClean="0"/>
              <a:t>Techniques de santé animale</a:t>
            </a:r>
            <a:endParaRPr lang="fr-CA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/>
              <a:t>Techniques </a:t>
            </a:r>
            <a:r>
              <a:rPr lang="fr-CA" sz="1800" dirty="0" smtClean="0"/>
              <a:t>policières</a:t>
            </a:r>
            <a:endParaRPr lang="fr-CA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 smtClean="0"/>
              <a:t>Technologie de </a:t>
            </a:r>
            <a:r>
              <a:rPr lang="fr-CA" sz="1800" dirty="0"/>
              <a:t>maintenance </a:t>
            </a:r>
            <a:r>
              <a:rPr lang="fr-CA" sz="1800" dirty="0" smtClean="0"/>
              <a:t>industrielle</a:t>
            </a:r>
            <a:endParaRPr lang="fr-CA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/>
              <a:t>Technologie du génie </a:t>
            </a:r>
            <a:r>
              <a:rPr lang="fr-CA" sz="1800" dirty="0" smtClean="0"/>
              <a:t>civil</a:t>
            </a:r>
            <a:endParaRPr lang="fr-CA" sz="1800" dirty="0"/>
          </a:p>
          <a:p>
            <a:pPr marL="457200" lvl="1" indent="0">
              <a:spcBef>
                <a:spcPts val="0"/>
              </a:spcBef>
              <a:buNone/>
            </a:pPr>
            <a:endParaRPr lang="fr-CA" sz="1800" b="1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fr-CA" sz="1800" b="1" dirty="0" smtClean="0"/>
              <a:t>Autres</a:t>
            </a:r>
          </a:p>
          <a:p>
            <a:pPr marL="457200" lvl="1" indent="0">
              <a:spcBef>
                <a:spcPts val="0"/>
              </a:spcBef>
              <a:buNone/>
            </a:pPr>
            <a:endParaRPr lang="fr-CA" sz="1000" b="1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 smtClean="0"/>
              <a:t>Équipes sportives « Les Volontaires »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CA" sz="2000" b="1" dirty="0"/>
          </a:p>
        </p:txBody>
      </p:sp>
    </p:spTree>
    <p:extLst>
      <p:ext uri="{BB962C8B-B14F-4D97-AF65-F5344CB8AC3E}">
        <p14:creationId xmlns:p14="http://schemas.microsoft.com/office/powerpoint/2010/main" val="198656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276872"/>
            <a:ext cx="9144000" cy="1800200"/>
          </a:xfrm>
        </p:spPr>
        <p:txBody>
          <a:bodyPr>
            <a:normAutofit fontScale="90000"/>
          </a:bodyPr>
          <a:lstStyle/>
          <a:p>
            <a:r>
              <a:rPr lang="fr-CA" altLang="fr-FR" kern="0" dirty="0">
                <a:solidFill>
                  <a:srgbClr val="E16B09"/>
                </a:solidFill>
                <a:latin typeface="Bookman Old Style" pitchFamily="18" charset="0"/>
              </a:rPr>
              <a:t>Merci pour votre précieuse collaboration</a:t>
            </a:r>
            <a:r>
              <a:rPr lang="fr-CA" altLang="fr-FR" kern="0" dirty="0">
                <a:solidFill>
                  <a:srgbClr val="E16B09"/>
                </a:solidFill>
              </a:rPr>
              <a:t>!</a:t>
            </a:r>
            <a:br>
              <a:rPr lang="fr-CA" altLang="fr-FR" kern="0" dirty="0">
                <a:solidFill>
                  <a:srgbClr val="E16B09"/>
                </a:solidFill>
              </a:rPr>
            </a:br>
            <a:endParaRPr lang="fr-CA" dirty="0">
              <a:solidFill>
                <a:srgbClr val="E16B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3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>
                <a:solidFill>
                  <a:srgbClr val="E16B09"/>
                </a:solidFill>
              </a:rPr>
              <a:t>Campagne majeure de financement 2014-2018</a:t>
            </a:r>
            <a:endParaRPr lang="fr-CA" dirty="0">
              <a:solidFill>
                <a:srgbClr val="E16B0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771800" y="1600200"/>
            <a:ext cx="6408712" cy="4525963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400"/>
              </a:spcAft>
              <a:buFont typeface="Times"/>
              <a:buNone/>
              <a:defRPr/>
            </a:pPr>
            <a:r>
              <a:rPr lang="fr-CA" sz="2400" b="1" i="1" dirty="0" smtClean="0"/>
              <a:t>J’investis pour la relève!</a:t>
            </a:r>
            <a:endParaRPr lang="fr-CA" sz="2400" b="1" i="1" dirty="0"/>
          </a:p>
          <a:p>
            <a:pPr marL="433388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fr-CA" sz="1600" dirty="0" smtClean="0"/>
          </a:p>
          <a:p>
            <a:pPr marL="433388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CA" sz="1600" dirty="0" smtClean="0"/>
              <a:t>Montant amassé : </a:t>
            </a:r>
            <a:r>
              <a:rPr lang="fr-FR" sz="1600" dirty="0" smtClean="0"/>
              <a:t>1</a:t>
            </a:r>
            <a:r>
              <a:rPr lang="fr-FR" sz="1600" dirty="0"/>
              <a:t> 009 760 </a:t>
            </a:r>
            <a:r>
              <a:rPr lang="fr-FR" sz="1600" dirty="0" smtClean="0"/>
              <a:t>$</a:t>
            </a:r>
            <a:endParaRPr lang="fr-CA" sz="1600" dirty="0"/>
          </a:p>
          <a:p>
            <a:pPr marL="433388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fr-CA" sz="1600" dirty="0"/>
          </a:p>
          <a:p>
            <a:pPr marL="433388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CA" sz="1600" dirty="0" smtClean="0"/>
              <a:t>Coprésidents de la campagne</a:t>
            </a:r>
          </a:p>
          <a:p>
            <a:pPr marL="1290638" lvl="3" indent="-342900">
              <a:spcBef>
                <a:spcPts val="0"/>
              </a:spcBef>
              <a:defRPr/>
            </a:pPr>
            <a:r>
              <a:rPr lang="fr-CA" sz="1400" dirty="0"/>
              <a:t>Mme Diane Gingras</a:t>
            </a:r>
          </a:p>
          <a:p>
            <a:pPr marL="1290638" lvl="3" indent="-342900">
              <a:spcBef>
                <a:spcPts val="0"/>
              </a:spcBef>
              <a:defRPr/>
            </a:pPr>
            <a:r>
              <a:rPr lang="fr-CA" sz="1400" dirty="0" smtClean="0"/>
              <a:t>M. Serge Auray</a:t>
            </a:r>
          </a:p>
          <a:p>
            <a:pPr marL="947738" lvl="3" indent="0">
              <a:spcBef>
                <a:spcPts val="0"/>
              </a:spcBef>
              <a:buNone/>
              <a:defRPr/>
            </a:pPr>
            <a:endParaRPr lang="fr-CA" sz="1400" dirty="0" smtClean="0"/>
          </a:p>
          <a:p>
            <a:pPr marL="433388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fr-CA" sz="1600" dirty="0" smtClean="0"/>
              <a:t>Clôture de la campagne : 26 mai 2016</a:t>
            </a:r>
          </a:p>
          <a:p>
            <a:pPr marL="433388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fr-CA" sz="1600" dirty="0"/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19" r="18107"/>
          <a:stretch/>
        </p:blipFill>
        <p:spPr>
          <a:xfrm>
            <a:off x="395536" y="2204864"/>
            <a:ext cx="2090174" cy="17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53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CA" dirty="0" err="1" smtClean="0">
                <a:solidFill>
                  <a:srgbClr val="E16B09"/>
                </a:solidFill>
              </a:rPr>
              <a:t>Automn’Art</a:t>
            </a:r>
            <a:r>
              <a:rPr lang="fr-CA" dirty="0" smtClean="0">
                <a:solidFill>
                  <a:srgbClr val="E16B09"/>
                </a:solidFill>
              </a:rPr>
              <a:t> 2015</a:t>
            </a:r>
            <a:endParaRPr lang="fr-CA" dirty="0">
              <a:solidFill>
                <a:srgbClr val="E16B0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07704" y="1600200"/>
            <a:ext cx="6779096" cy="4525963"/>
          </a:xfrm>
        </p:spPr>
        <p:txBody>
          <a:bodyPr>
            <a:noAutofit/>
          </a:bodyPr>
          <a:lstStyle/>
          <a:p>
            <a:pPr marL="360363" lvl="1" indent="-269875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  <a:defRPr/>
            </a:pPr>
            <a:r>
              <a:rPr lang="fr-CA" sz="1800" dirty="0" smtClean="0"/>
              <a:t>14</a:t>
            </a:r>
            <a:r>
              <a:rPr lang="fr-CA" sz="1800" baseline="30000" dirty="0" smtClean="0"/>
              <a:t>e</a:t>
            </a:r>
            <a:r>
              <a:rPr lang="fr-CA" sz="1800" dirty="0" smtClean="0"/>
              <a:t> </a:t>
            </a:r>
            <a:r>
              <a:rPr lang="fr-CA" sz="1800" dirty="0"/>
              <a:t>édition</a:t>
            </a:r>
          </a:p>
          <a:p>
            <a:pPr marL="360363" lvl="1" indent="-269875">
              <a:spcBef>
                <a:spcPts val="600"/>
              </a:spcBef>
              <a:buFont typeface="Arial" charset="0"/>
              <a:buChar char="•"/>
              <a:defRPr/>
            </a:pPr>
            <a:r>
              <a:rPr lang="fr-CA" sz="1800" dirty="0"/>
              <a:t> </a:t>
            </a:r>
            <a:r>
              <a:rPr lang="fr-CA" sz="1800" dirty="0" smtClean="0"/>
              <a:t>Présidentes </a:t>
            </a:r>
            <a:r>
              <a:rPr lang="fr-CA" sz="1800" dirty="0"/>
              <a:t>d’honneur</a:t>
            </a:r>
          </a:p>
          <a:p>
            <a:pPr marL="630238" lvl="1" indent="-180975">
              <a:spcBef>
                <a:spcPts val="0"/>
              </a:spcBef>
              <a:buFontTx/>
              <a:buChar char="-"/>
              <a:defRPr/>
            </a:pPr>
            <a:r>
              <a:rPr lang="fr-CA" sz="1600" dirty="0" smtClean="0"/>
              <a:t>Étienne Saint-Amant,</a:t>
            </a:r>
            <a:r>
              <a:rPr lang="fr-CA" sz="1800" dirty="0" smtClean="0"/>
              <a:t> </a:t>
            </a:r>
            <a:r>
              <a:rPr lang="fr-CA" sz="1100" dirty="0"/>
              <a:t>artiste</a:t>
            </a:r>
          </a:p>
          <a:p>
            <a:pPr marL="630238" lvl="1" indent="-180975">
              <a:spcBef>
                <a:spcPts val="0"/>
              </a:spcBef>
              <a:buFontTx/>
              <a:buChar char="-"/>
              <a:defRPr/>
            </a:pPr>
            <a:r>
              <a:rPr lang="fr-CA" sz="1600" dirty="0" smtClean="0"/>
              <a:t>Jacinthe Dubé</a:t>
            </a:r>
            <a:endParaRPr lang="fr-CA" sz="1100" dirty="0"/>
          </a:p>
          <a:p>
            <a:pPr marL="360363" lvl="1" indent="-269875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  <a:defRPr/>
            </a:pPr>
            <a:r>
              <a:rPr lang="fr-CA" sz="1800" dirty="0" smtClean="0"/>
              <a:t>Troisième </a:t>
            </a:r>
            <a:r>
              <a:rPr lang="fr-CA" sz="1800" dirty="0"/>
              <a:t>édition </a:t>
            </a:r>
            <a:r>
              <a:rPr lang="fr-CA" sz="1800" dirty="0" smtClean="0"/>
              <a:t>à la salle </a:t>
            </a:r>
            <a:r>
              <a:rPr lang="fr-CA" sz="1800" dirty="0"/>
              <a:t>Saint-Michel de la </a:t>
            </a:r>
            <a:r>
              <a:rPr lang="fr-CA" sz="1800" dirty="0" smtClean="0"/>
              <a:t/>
            </a:r>
            <a:br>
              <a:rPr lang="fr-CA" sz="1800" dirty="0" smtClean="0"/>
            </a:br>
            <a:r>
              <a:rPr lang="fr-CA" sz="1800" dirty="0" smtClean="0"/>
              <a:t>basilique-cathédrale de Sherbrooke</a:t>
            </a:r>
            <a:endParaRPr lang="fr-CA" sz="1800" dirty="0"/>
          </a:p>
          <a:p>
            <a:pPr marL="360363" lvl="1" indent="-269875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  <a:defRPr/>
            </a:pPr>
            <a:r>
              <a:rPr lang="fr-CA" sz="1800" dirty="0" smtClean="0"/>
              <a:t>173 personnes présentes </a:t>
            </a:r>
            <a:r>
              <a:rPr lang="fr-CA" sz="1800" dirty="0"/>
              <a:t>/ </a:t>
            </a:r>
            <a:r>
              <a:rPr lang="fr-CA" sz="1800" dirty="0" smtClean="0"/>
              <a:t>46 œuvres vendues</a:t>
            </a:r>
            <a:endParaRPr lang="fr-CA" sz="1800" dirty="0"/>
          </a:p>
          <a:p>
            <a:pPr marL="360363" lvl="1" indent="-269875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  <a:defRPr/>
            </a:pPr>
            <a:r>
              <a:rPr lang="fr-CA" sz="1800" dirty="0"/>
              <a:t>L’activité a permis d’amasser </a:t>
            </a:r>
            <a:r>
              <a:rPr lang="fr-CA" sz="1800" dirty="0" smtClean="0"/>
              <a:t>19 774 $ </a:t>
            </a:r>
            <a:r>
              <a:rPr lang="fr-CA" sz="2000" dirty="0" smtClean="0"/>
              <a:t/>
            </a:r>
            <a:br>
              <a:rPr lang="fr-CA" sz="2000" dirty="0" smtClean="0"/>
            </a:br>
            <a:r>
              <a:rPr lang="fr-CA" sz="1600" dirty="0" smtClean="0"/>
              <a:t>(2 528 $ remis à des projets étudiants)</a:t>
            </a:r>
          </a:p>
          <a:p>
            <a:pPr marL="90488" lvl="1" indent="0">
              <a:spcAft>
                <a:spcPts val="400"/>
              </a:spcAft>
              <a:buNone/>
              <a:defRPr/>
            </a:pPr>
            <a:endParaRPr lang="fr-CA" sz="20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endParaRPr lang="fr-CA" sz="2000" dirty="0"/>
          </a:p>
        </p:txBody>
      </p:sp>
      <p:pic>
        <p:nvPicPr>
          <p:cNvPr id="6" name="Imag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403648"/>
            <a:ext cx="1153946" cy="164101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1" t="4889" r="56160"/>
          <a:stretch/>
        </p:blipFill>
        <p:spPr>
          <a:xfrm>
            <a:off x="7308304" y="3246706"/>
            <a:ext cx="1086418" cy="167150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31" y="332656"/>
            <a:ext cx="1664973" cy="9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90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E16B09"/>
                </a:solidFill>
              </a:rPr>
              <a:t>Sommaire du soutien</a:t>
            </a:r>
            <a:endParaRPr lang="fr-CA" dirty="0">
              <a:solidFill>
                <a:srgbClr val="E16B09"/>
              </a:solidFill>
            </a:endParaRP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-324544" y="1772816"/>
          <a:ext cx="8280920" cy="3186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9897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altLang="fr-FR" dirty="0" smtClean="0">
                <a:solidFill>
                  <a:srgbClr val="E16B09"/>
                </a:solidFill>
              </a:rPr>
              <a:t>Aide aux étudiantes et aux étudiants</a:t>
            </a:r>
            <a:br>
              <a:rPr lang="fr-CA" altLang="fr-FR" dirty="0" smtClean="0">
                <a:solidFill>
                  <a:srgbClr val="E16B09"/>
                </a:solidFill>
              </a:rPr>
            </a:br>
            <a:r>
              <a:rPr lang="fr-CA" altLang="fr-FR" dirty="0" smtClean="0">
                <a:solidFill>
                  <a:srgbClr val="E16B09"/>
                </a:solidFill>
              </a:rPr>
              <a:t> en difficultés financières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07704" y="1600200"/>
            <a:ext cx="6779096" cy="4525963"/>
          </a:xfrm>
        </p:spPr>
        <p:txBody>
          <a:bodyPr>
            <a:normAutofit/>
          </a:bodyPr>
          <a:lstStyle/>
          <a:p>
            <a:pPr lvl="1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</a:pPr>
            <a:endParaRPr lang="fr-CA" altLang="fr-FR" sz="1800" dirty="0" smtClean="0"/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</a:pPr>
            <a:r>
              <a:rPr lang="fr-CA" altLang="fr-FR" sz="1800" dirty="0" smtClean="0"/>
              <a:t>107 étudiants ont été rencontrés pour un total de 142 consultations auprès </a:t>
            </a:r>
            <a:r>
              <a:rPr lang="fr-CA" altLang="fr-FR" sz="1800" dirty="0"/>
              <a:t>des travailleurs </a:t>
            </a:r>
            <a:r>
              <a:rPr lang="fr-CA" altLang="fr-FR" sz="1800" dirty="0" smtClean="0"/>
              <a:t>sociaux</a:t>
            </a:r>
          </a:p>
          <a:p>
            <a:pPr marL="1168400" indent="-271463">
              <a:buFont typeface="Wingdings" panose="05000000000000000000" pitchFamily="2" charset="2"/>
              <a:buChar char="ü"/>
            </a:pPr>
            <a:r>
              <a:rPr lang="fr-CA" sz="1400" dirty="0" smtClean="0"/>
              <a:t>70 %</a:t>
            </a:r>
            <a:r>
              <a:rPr lang="fr-CA" sz="1400" dirty="0"/>
              <a:t> </a:t>
            </a:r>
            <a:r>
              <a:rPr lang="fr-CA" sz="1400" dirty="0" smtClean="0"/>
              <a:t> sont prestataires </a:t>
            </a:r>
            <a:r>
              <a:rPr lang="fr-CA" sz="1400" dirty="0"/>
              <a:t>de </a:t>
            </a:r>
            <a:r>
              <a:rPr lang="fr-CA" sz="1400" dirty="0" smtClean="0"/>
              <a:t>l’aide </a:t>
            </a:r>
            <a:r>
              <a:rPr lang="fr-CA" sz="1400" dirty="0"/>
              <a:t>financière aux études</a:t>
            </a:r>
          </a:p>
          <a:p>
            <a:pPr marL="1168400" indent="-271463">
              <a:buFont typeface="Wingdings" panose="05000000000000000000" pitchFamily="2" charset="2"/>
              <a:buChar char="ü"/>
            </a:pPr>
            <a:r>
              <a:rPr lang="fr-CA" sz="1400" dirty="0" smtClean="0"/>
              <a:t>37</a:t>
            </a:r>
            <a:r>
              <a:rPr lang="fr-CA" sz="1400" dirty="0"/>
              <a:t>% </a:t>
            </a:r>
            <a:r>
              <a:rPr lang="fr-CA" sz="1400" dirty="0" smtClean="0"/>
              <a:t>sont des étudiants-parents</a:t>
            </a:r>
            <a:endParaRPr lang="fr-CA" sz="1400" dirty="0"/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</a:pPr>
            <a:r>
              <a:rPr lang="fr-CA" altLang="fr-FR" sz="1800" dirty="0" smtClean="0"/>
              <a:t>32 dons pour le paiement de frais d’inscription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</a:pPr>
            <a:r>
              <a:rPr lang="fr-CA" altLang="fr-FR" sz="1800" dirty="0" smtClean="0"/>
              <a:t>10 </a:t>
            </a:r>
            <a:r>
              <a:rPr lang="fr-CA" altLang="fr-FR" sz="1800" dirty="0"/>
              <a:t>consultations auprès de </a:t>
            </a:r>
            <a:r>
              <a:rPr lang="fr-CA" altLang="fr-FR" sz="1800" dirty="0" smtClean="0"/>
              <a:t>spécialistes</a:t>
            </a:r>
            <a:endParaRPr lang="fr-CA" altLang="fr-FR" sz="1800" dirty="0"/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</a:pPr>
            <a:r>
              <a:rPr lang="fr-CA" altLang="fr-FR" sz="1800" dirty="0" smtClean="0"/>
              <a:t>38 730 $ ont </a:t>
            </a:r>
            <a:r>
              <a:rPr lang="fr-CA" altLang="fr-FR" sz="1800" dirty="0"/>
              <a:t>été consacrés afin de répondre aux </a:t>
            </a:r>
            <a:r>
              <a:rPr lang="fr-CA" altLang="fr-FR" sz="1800" dirty="0" smtClean="0"/>
              <a:t>étudiantes </a:t>
            </a:r>
            <a:br>
              <a:rPr lang="fr-CA" altLang="fr-FR" sz="1800" dirty="0" smtClean="0"/>
            </a:br>
            <a:r>
              <a:rPr lang="fr-CA" altLang="fr-FR" sz="1800" dirty="0" smtClean="0"/>
              <a:t>et aux étudiants présentant des difficultés financières</a:t>
            </a:r>
            <a:endParaRPr lang="fr-CA" altLang="fr-FR" sz="1800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138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E16B09"/>
                </a:solidFill>
              </a:rPr>
              <a:t>Paniers de Noël</a:t>
            </a:r>
            <a:endParaRPr lang="fr-CA" dirty="0">
              <a:solidFill>
                <a:srgbClr val="E16B0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07704" y="1556792"/>
            <a:ext cx="6779096" cy="4569371"/>
          </a:xfrm>
        </p:spPr>
        <p:txBody>
          <a:bodyPr>
            <a:normAutofit/>
          </a:bodyPr>
          <a:lstStyle/>
          <a:p>
            <a:pPr lvl="1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</a:pPr>
            <a:r>
              <a:rPr lang="fr-CA" altLang="fr-FR" sz="1800" dirty="0" smtClean="0"/>
              <a:t>100 paniers remis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</a:pPr>
            <a:r>
              <a:rPr lang="fr-CA" altLang="fr-FR" sz="1800" dirty="0" smtClean="0"/>
              <a:t>Confection des paniers le 12 décembre 2015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</a:pPr>
            <a:r>
              <a:rPr lang="fr-CA" altLang="fr-FR" sz="1800" dirty="0" smtClean="0"/>
              <a:t>Les bons d’achat alimentaires ont encore été favorisés cette année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charset="0"/>
              <a:buChar char="•"/>
            </a:pPr>
            <a:r>
              <a:rPr lang="fr-CA" altLang="fr-FR" sz="1800" dirty="0" smtClean="0"/>
              <a:t>Participation d’environ quarante-cinq bénévoles</a:t>
            </a:r>
            <a:endParaRPr lang="fr-CA" altLang="fr-FR" sz="1800" dirty="0"/>
          </a:p>
          <a:p>
            <a:pPr>
              <a:spcBef>
                <a:spcPts val="0"/>
              </a:spcBef>
            </a:pPr>
            <a:endParaRPr lang="fr-CA" sz="2500" dirty="0"/>
          </a:p>
        </p:txBody>
      </p:sp>
      <p:pic>
        <p:nvPicPr>
          <p:cNvPr id="6" name="Imag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501008"/>
            <a:ext cx="3359234" cy="159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02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altLang="fr-FR" dirty="0" smtClean="0">
                <a:solidFill>
                  <a:srgbClr val="E16B09"/>
                </a:solidFill>
              </a:rPr>
              <a:t>Bourses 2015-2016</a:t>
            </a:r>
            <a:endParaRPr lang="fr-CA" dirty="0">
              <a:solidFill>
                <a:srgbClr val="E16B0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07704" y="1412776"/>
            <a:ext cx="6789440" cy="466997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Font typeface="Times"/>
              <a:buNone/>
              <a:defRPr/>
            </a:pPr>
            <a:r>
              <a:rPr lang="fr-CA" sz="2200" b="1" dirty="0"/>
              <a:t>Remise de </a:t>
            </a:r>
            <a:r>
              <a:rPr lang="fr-CA" sz="2200" b="1" dirty="0" smtClean="0"/>
              <a:t>bourses (cahier spécial dans La Tribune)</a:t>
            </a:r>
            <a:endParaRPr lang="fr-CA" sz="2200" b="1" dirty="0"/>
          </a:p>
          <a:p>
            <a:pPr marL="342900" lvl="1" indent="-342900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fr-CA" sz="1800" dirty="0" smtClean="0"/>
              <a:t>30</a:t>
            </a:r>
            <a:r>
              <a:rPr lang="fr-CA" sz="1800" baseline="30000" dirty="0" smtClean="0"/>
              <a:t>e</a:t>
            </a:r>
            <a:r>
              <a:rPr lang="fr-CA" sz="1800" dirty="0" smtClean="0"/>
              <a:t> </a:t>
            </a:r>
            <a:r>
              <a:rPr lang="fr-CA" sz="1800" dirty="0"/>
              <a:t>S</a:t>
            </a:r>
            <a:r>
              <a:rPr lang="fr-CA" sz="1800" dirty="0" smtClean="0"/>
              <a:t>oirée </a:t>
            </a:r>
            <a:r>
              <a:rPr lang="fr-CA" sz="1800" dirty="0"/>
              <a:t>du mérite étudiant : </a:t>
            </a:r>
            <a:r>
              <a:rPr lang="fr-CA" sz="1800" dirty="0" smtClean="0"/>
              <a:t>66 </a:t>
            </a:r>
            <a:r>
              <a:rPr lang="fr-CA" sz="1800" dirty="0"/>
              <a:t>bourses remises pour un total de </a:t>
            </a:r>
            <a:r>
              <a:rPr lang="fr-CA" sz="1800" dirty="0" smtClean="0"/>
              <a:t>24 400 $</a:t>
            </a:r>
            <a:endParaRPr lang="fr-CA" sz="1800" dirty="0"/>
          </a:p>
          <a:p>
            <a:pPr marL="342900" lvl="1" indent="-342900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fr-CA" sz="1800" dirty="0"/>
              <a:t>Présidence d’honneur – </a:t>
            </a:r>
            <a:r>
              <a:rPr lang="fr-CA" sz="1800" dirty="0" smtClean="0"/>
              <a:t>M. Pierre-Luc </a:t>
            </a:r>
            <a:r>
              <a:rPr lang="fr-CA" sz="1800" dirty="0" err="1" smtClean="0"/>
              <a:t>Dusseault</a:t>
            </a:r>
            <a:r>
              <a:rPr lang="fr-CA" sz="1800" dirty="0" smtClean="0"/>
              <a:t>, député de Sherbrooke au fédéral</a:t>
            </a:r>
          </a:p>
          <a:p>
            <a:pPr marL="0" lvl="1" indent="0">
              <a:spcBef>
                <a:spcPts val="0"/>
              </a:spcBef>
              <a:spcAft>
                <a:spcPts val="400"/>
              </a:spcAft>
              <a:buNone/>
              <a:defRPr/>
            </a:pPr>
            <a:endParaRPr lang="fr-CA" sz="500" b="1" dirty="0" smtClean="0"/>
          </a:p>
          <a:p>
            <a:pPr marL="0" lvl="1" indent="0">
              <a:spcBef>
                <a:spcPts val="0"/>
              </a:spcBef>
              <a:spcAft>
                <a:spcPts val="400"/>
              </a:spcAft>
              <a:buNone/>
              <a:defRPr/>
            </a:pPr>
            <a:r>
              <a:rPr lang="fr-CA" sz="2200" b="1" dirty="0" smtClean="0"/>
              <a:t>Cocktail </a:t>
            </a:r>
            <a:r>
              <a:rPr lang="fr-CA" sz="2200" b="1" dirty="0"/>
              <a:t>de la </a:t>
            </a:r>
            <a:r>
              <a:rPr lang="fr-CA" sz="2200" b="1" dirty="0" smtClean="0"/>
              <a:t>soirée</a:t>
            </a:r>
          </a:p>
          <a:p>
            <a:pPr marL="342900" lvl="1" indent="-342900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fr-CA" sz="1800" dirty="0" smtClean="0"/>
              <a:t>11 </a:t>
            </a:r>
            <a:r>
              <a:rPr lang="fr-CA" sz="1800" dirty="0"/>
              <a:t>bourses remises pour un total de </a:t>
            </a:r>
            <a:r>
              <a:rPr lang="fr-CA" sz="1800" dirty="0" smtClean="0"/>
              <a:t>8 700</a:t>
            </a:r>
            <a:r>
              <a:rPr lang="fr-CA" sz="1800" dirty="0"/>
              <a:t> $</a:t>
            </a:r>
          </a:p>
          <a:p>
            <a:pPr marL="827088" indent="-285750">
              <a:spcBef>
                <a:spcPts val="0"/>
              </a:spcBef>
              <a:buFontTx/>
              <a:buChar char="-"/>
              <a:defRPr/>
            </a:pPr>
            <a:r>
              <a:rPr lang="fr-CA" sz="1600" dirty="0" smtClean="0"/>
              <a:t>Bourses Yvonne L</a:t>
            </a:r>
            <a:r>
              <a:rPr lang="fr-CA" sz="1600" dirty="0"/>
              <a:t>. Bombardier </a:t>
            </a:r>
            <a:r>
              <a:rPr lang="fr-CA" sz="1600" dirty="0" smtClean="0"/>
              <a:t>(3 </a:t>
            </a:r>
            <a:r>
              <a:rPr lang="fr-CA" sz="1600" dirty="0"/>
              <a:t>bourses de </a:t>
            </a:r>
            <a:r>
              <a:rPr lang="fr-CA" sz="1600" dirty="0" smtClean="0"/>
              <a:t>1 050 $)</a:t>
            </a:r>
          </a:p>
          <a:p>
            <a:pPr marL="827088" indent="-285750">
              <a:spcBef>
                <a:spcPts val="0"/>
              </a:spcBef>
              <a:buFontTx/>
              <a:buChar char="-"/>
              <a:defRPr/>
            </a:pPr>
            <a:r>
              <a:rPr lang="fr-CA" sz="1600" dirty="0" smtClean="0"/>
              <a:t>Bourses </a:t>
            </a:r>
            <a:r>
              <a:rPr lang="fr-CA" sz="1600" dirty="0"/>
              <a:t>Fonds Emplois Compétences </a:t>
            </a:r>
            <a:r>
              <a:rPr lang="fr-CA" sz="1600" dirty="0" smtClean="0"/>
              <a:t>(4 </a:t>
            </a:r>
            <a:r>
              <a:rPr lang="fr-CA" sz="1600" dirty="0"/>
              <a:t>bourses de </a:t>
            </a:r>
            <a:r>
              <a:rPr lang="fr-CA" sz="1600" dirty="0" smtClean="0"/>
              <a:t>1 000 $)</a:t>
            </a:r>
          </a:p>
          <a:p>
            <a:pPr marL="827088" indent="-285750">
              <a:spcBef>
                <a:spcPts val="0"/>
              </a:spcBef>
              <a:buFontTx/>
              <a:buChar char="-"/>
              <a:defRPr/>
            </a:pPr>
            <a:r>
              <a:rPr lang="fr-CA" sz="1600" dirty="0" smtClean="0"/>
              <a:t>Bourses </a:t>
            </a:r>
            <a:r>
              <a:rPr lang="fr-CA" sz="1600" dirty="0"/>
              <a:t>du progrès scolaire en Lettres (1 bourse de </a:t>
            </a:r>
            <a:r>
              <a:rPr lang="fr-CA" sz="1600" dirty="0" smtClean="0"/>
              <a:t>350 $)</a:t>
            </a:r>
          </a:p>
          <a:p>
            <a:pPr marL="827088" indent="-285750">
              <a:spcBef>
                <a:spcPts val="0"/>
              </a:spcBef>
              <a:buFontTx/>
              <a:buChar char="-"/>
              <a:defRPr/>
            </a:pPr>
            <a:r>
              <a:rPr lang="fr-CA" sz="1600" dirty="0" smtClean="0"/>
              <a:t>Bourses </a:t>
            </a:r>
            <a:r>
              <a:rPr lang="fr-CA" sz="1600" dirty="0"/>
              <a:t>des secteurs </a:t>
            </a:r>
            <a:r>
              <a:rPr lang="fr-CA" sz="1600" dirty="0" smtClean="0"/>
              <a:t>(3 </a:t>
            </a:r>
            <a:r>
              <a:rPr lang="fr-CA" sz="1600" dirty="0"/>
              <a:t>bourses de </a:t>
            </a:r>
            <a:r>
              <a:rPr lang="fr-CA" sz="1600" dirty="0" smtClean="0"/>
              <a:t>400 $)</a:t>
            </a:r>
            <a:endParaRPr lang="fr-CA" sz="1600" dirty="0"/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925978" cy="149982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07"/>
          <a:stretch/>
        </p:blipFill>
        <p:spPr>
          <a:xfrm>
            <a:off x="72364" y="3349092"/>
            <a:ext cx="1835340" cy="1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5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>
                <a:solidFill>
                  <a:srgbClr val="E16B09"/>
                </a:solidFill>
              </a:rPr>
              <a:t>Bourses </a:t>
            </a:r>
            <a:r>
              <a:rPr lang="fr-CA" dirty="0" smtClean="0">
                <a:solidFill>
                  <a:srgbClr val="E16B09"/>
                </a:solidFill>
              </a:rPr>
              <a:t>dédiées</a:t>
            </a:r>
            <a:endParaRPr lang="fr-CA" dirty="0">
              <a:solidFill>
                <a:srgbClr val="E16B0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07704" y="1576269"/>
            <a:ext cx="6779096" cy="4641379"/>
          </a:xfrm>
        </p:spPr>
        <p:txBody>
          <a:bodyPr>
            <a:noAutofit/>
          </a:bodyPr>
          <a:lstStyle/>
          <a:p>
            <a:pPr marL="444500" lvl="1" indent="0">
              <a:spcAft>
                <a:spcPts val="600"/>
              </a:spcAft>
              <a:buFont typeface="Arial" charset="0"/>
              <a:buNone/>
            </a:pPr>
            <a:r>
              <a:rPr lang="fr-CA" altLang="fr-FR" sz="2200" b="1" dirty="0" smtClean="0"/>
              <a:t>105 autres bourses </a:t>
            </a:r>
            <a:r>
              <a:rPr lang="fr-CA" altLang="fr-FR" sz="2200" b="1" dirty="0"/>
              <a:t>remises durant </a:t>
            </a:r>
            <a:r>
              <a:rPr lang="fr-CA" altLang="fr-FR" sz="2200" b="1" dirty="0" smtClean="0"/>
              <a:t>l’année pour </a:t>
            </a:r>
            <a:r>
              <a:rPr lang="fr-CA" altLang="fr-FR" sz="2200" b="1" dirty="0"/>
              <a:t>un </a:t>
            </a:r>
            <a:r>
              <a:rPr lang="fr-CA" altLang="fr-FR" sz="2200" b="1" dirty="0" smtClean="0"/>
              <a:t>total de : 18 688 $</a:t>
            </a:r>
            <a:endParaRPr lang="fr-CA" altLang="fr-FR" sz="2200" b="1" dirty="0"/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altLang="fr-FR" sz="1400" dirty="0" smtClean="0"/>
              <a:t>AICQ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altLang="fr-FR" sz="1400" dirty="0" smtClean="0"/>
              <a:t>ACCEO Solutions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altLang="fr-FR" sz="1400" dirty="0" smtClean="0"/>
              <a:t>Arts, lettres et communication – création </a:t>
            </a:r>
            <a:r>
              <a:rPr lang="fr-CA" altLang="fr-FR" sz="1400" dirty="0"/>
              <a:t>littéraire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altLang="fr-FR" sz="1400" dirty="0"/>
              <a:t>Arts visuels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sz="1400" dirty="0" smtClean="0"/>
              <a:t>Association </a:t>
            </a:r>
            <a:r>
              <a:rPr lang="fr-CA" sz="1400" dirty="0"/>
              <a:t>Mathématique du Québec</a:t>
            </a:r>
            <a:endParaRPr lang="fr-CA" altLang="fr-FR" sz="1400" dirty="0"/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altLang="fr-FR" sz="1400" dirty="0" smtClean="0"/>
              <a:t>Concours </a:t>
            </a:r>
            <a:r>
              <a:rPr lang="fr-CA" altLang="fr-FR" sz="1400" dirty="0"/>
              <a:t>de béton 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altLang="fr-FR" sz="1400" dirty="0" err="1" smtClean="0"/>
              <a:t>Cristiane</a:t>
            </a:r>
            <a:r>
              <a:rPr lang="fr-CA" altLang="fr-FR" sz="1400" dirty="0" smtClean="0"/>
              <a:t> Morel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altLang="fr-FR" sz="1400" dirty="0"/>
              <a:t>École de Guitare de Sherbrooke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altLang="fr-FR" sz="1400" dirty="0"/>
              <a:t>Emplois Compétences (bourses incitatives : 200 $)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altLang="fr-FR" sz="1400" dirty="0"/>
              <a:t>Événement reconnaissance </a:t>
            </a:r>
            <a:endParaRPr lang="fr-CA" altLang="fr-FR" sz="1400" dirty="0" smtClean="0"/>
          </a:p>
          <a:p>
            <a:pPr lvl="1">
              <a:spcBef>
                <a:spcPts val="0"/>
              </a:spcBef>
              <a:buFont typeface="Arial" charset="0"/>
              <a:buChar char="•"/>
            </a:pPr>
            <a:endParaRPr lang="fr-CA" altLang="fr-FR" sz="1400" dirty="0"/>
          </a:p>
          <a:p>
            <a:pPr lvl="1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endParaRPr lang="fr-CA" altLang="fr-FR" sz="1400" dirty="0" smtClean="0"/>
          </a:p>
          <a:p>
            <a:pPr lvl="1">
              <a:spcBef>
                <a:spcPts val="0"/>
              </a:spcBef>
              <a:spcAft>
                <a:spcPts val="350"/>
              </a:spcAft>
              <a:buFont typeface="Arial" charset="0"/>
              <a:buChar char="•"/>
            </a:pPr>
            <a:endParaRPr lang="fr-CA" altLang="fr-FR" sz="2000" dirty="0"/>
          </a:p>
          <a:p>
            <a:pPr lvl="1">
              <a:spcBef>
                <a:spcPts val="0"/>
              </a:spcBef>
              <a:spcAft>
                <a:spcPts val="350"/>
              </a:spcAft>
              <a:buClr>
                <a:schemeClr val="folHlink"/>
              </a:buClr>
              <a:buFont typeface="Arial" charset="0"/>
              <a:buChar char="•"/>
            </a:pPr>
            <a:endParaRPr lang="fr-CA" altLang="fr-FR" sz="2000" dirty="0">
              <a:solidFill>
                <a:srgbClr val="FF0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32" y="2208299"/>
            <a:ext cx="1863269" cy="123767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672835"/>
            <a:ext cx="2114494" cy="112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907704" y="764704"/>
            <a:ext cx="6779096" cy="5361460"/>
          </a:xfrm>
        </p:spPr>
        <p:txBody>
          <a:bodyPr>
            <a:noAutofit/>
          </a:bodyPr>
          <a:lstStyle/>
          <a:p>
            <a:pPr marL="444500" lvl="1" indent="0">
              <a:spcAft>
                <a:spcPts val="600"/>
              </a:spcAft>
              <a:buFont typeface="Arial" charset="0"/>
              <a:buNone/>
            </a:pPr>
            <a:r>
              <a:rPr lang="fr-CA" altLang="fr-FR" sz="2200" b="1" dirty="0" smtClean="0"/>
              <a:t>Suite…</a:t>
            </a:r>
            <a:endParaRPr lang="fr-CA" altLang="fr-FR" sz="2200" b="1" dirty="0"/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altLang="fr-FR" sz="1400" dirty="0"/>
              <a:t>Festival-Concours de Musique de Sherbrooke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sz="1400" dirty="0" smtClean="0"/>
              <a:t>Fonds </a:t>
            </a:r>
            <a:r>
              <a:rPr lang="fr-CA" sz="1400" dirty="0"/>
              <a:t>Jeune Création</a:t>
            </a:r>
            <a:endParaRPr lang="fr-CA" altLang="fr-FR" sz="1400" dirty="0"/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sz="1400" dirty="0"/>
              <a:t>Gestion et technologies d'entreprise agricole</a:t>
            </a:r>
            <a:endParaRPr lang="fr-CA" altLang="fr-FR" sz="1400" dirty="0"/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altLang="fr-FR" sz="1400" dirty="0" err="1" smtClean="0"/>
              <a:t>HyperShell</a:t>
            </a:r>
            <a:endParaRPr lang="fr-CA" altLang="fr-FR" sz="1400" dirty="0" smtClean="0"/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altLang="fr-FR" sz="1400" dirty="0" smtClean="0"/>
              <a:t>Lubie</a:t>
            </a:r>
            <a:endParaRPr lang="fr-CA" altLang="fr-FR" sz="1400" dirty="0"/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sz="1400" dirty="0"/>
              <a:t>Prix collégien de musique contemporaine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altLang="fr-FR" sz="1400" dirty="0" err="1"/>
              <a:t>SherWeb</a:t>
            </a:r>
            <a:endParaRPr lang="fr-CA" altLang="fr-FR" sz="1400" dirty="0"/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altLang="fr-FR" sz="1400" dirty="0"/>
              <a:t>Techniques administratives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altLang="fr-FR" sz="1400" dirty="0"/>
              <a:t>Techniques de génie mécanique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sz="1400" dirty="0"/>
              <a:t>Technologie de </a:t>
            </a:r>
            <a:r>
              <a:rPr lang="fr-CA" sz="1400" dirty="0" smtClean="0"/>
              <a:t>l'électronique</a:t>
            </a:r>
            <a:endParaRPr lang="fr-CA" altLang="fr-FR" sz="1400" dirty="0"/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altLang="fr-FR" sz="1400" dirty="0"/>
              <a:t>Techniques de laboratoire: biotechnologies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fr-CA" altLang="fr-FR" sz="1400" dirty="0" smtClean="0"/>
              <a:t>Tremplin </a:t>
            </a:r>
            <a:r>
              <a:rPr lang="fr-CA" altLang="fr-FR" sz="1400" dirty="0"/>
              <a:t>DEC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endParaRPr lang="fr-CA" altLang="fr-FR" sz="1400" dirty="0" smtClean="0"/>
          </a:p>
          <a:p>
            <a:endParaRPr lang="fr-CA" sz="2000" dirty="0"/>
          </a:p>
        </p:txBody>
      </p:sp>
      <p:pic>
        <p:nvPicPr>
          <p:cNvPr id="7" name="Imag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645024"/>
            <a:ext cx="2097227" cy="138292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49778"/>
            <a:ext cx="2139730" cy="120359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60" y="2636912"/>
            <a:ext cx="2177868" cy="113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428</Words>
  <Application>Microsoft Office PowerPoint</Application>
  <PresentationFormat>Affichage à l'écran (4:3)</PresentationFormat>
  <Paragraphs>130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Bookman Old Style</vt:lpstr>
      <vt:lpstr>Calibri</vt:lpstr>
      <vt:lpstr>Times</vt:lpstr>
      <vt:lpstr>Wingdings</vt:lpstr>
      <vt:lpstr>Thème Office</vt:lpstr>
      <vt:lpstr>Rapport annuel 2015-2016</vt:lpstr>
      <vt:lpstr>Campagne majeure de financement 2014-2018</vt:lpstr>
      <vt:lpstr>Automn’Art 2015</vt:lpstr>
      <vt:lpstr>Sommaire du soutien</vt:lpstr>
      <vt:lpstr>Aide aux étudiantes et aux étudiants  en difficultés financières</vt:lpstr>
      <vt:lpstr>Paniers de Noël</vt:lpstr>
      <vt:lpstr>Bourses 2015-2016</vt:lpstr>
      <vt:lpstr>Bourses dédiées</vt:lpstr>
      <vt:lpstr>Présentation PowerPoint</vt:lpstr>
      <vt:lpstr>Prix Coup de cœur de la Fondation</vt:lpstr>
      <vt:lpstr>Campagne majeure de financement 2014-2018</vt:lpstr>
      <vt:lpstr>Programmes impliqués avec  la Fondation</vt:lpstr>
      <vt:lpstr>Présentation PowerPoint</vt:lpstr>
      <vt:lpstr>Présentation PowerPoint</vt:lpstr>
      <vt:lpstr>Merci pour votre précieuse collaboration! </vt:lpstr>
    </vt:vector>
  </TitlesOfParts>
  <Company>Cegep de Sherbrooke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des activité 2013-2014</dc:title>
  <dc:creator>Service de l'Informatique</dc:creator>
  <cp:lastModifiedBy>Service de l'Informatique</cp:lastModifiedBy>
  <cp:revision>122</cp:revision>
  <cp:lastPrinted>2016-09-23T13:02:50Z</cp:lastPrinted>
  <dcterms:created xsi:type="dcterms:W3CDTF">2014-10-27T13:58:39Z</dcterms:created>
  <dcterms:modified xsi:type="dcterms:W3CDTF">2016-10-17T19:21:24Z</dcterms:modified>
</cp:coreProperties>
</file>