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80" r:id="rId4"/>
    <p:sldId id="281" r:id="rId5"/>
    <p:sldId id="282" r:id="rId6"/>
    <p:sldId id="283" r:id="rId7"/>
    <p:sldId id="268" r:id="rId8"/>
    <p:sldId id="267" r:id="rId9"/>
    <p:sldId id="260" r:id="rId10"/>
    <p:sldId id="261" r:id="rId11"/>
    <p:sldId id="263" r:id="rId12"/>
    <p:sldId id="264" r:id="rId13"/>
    <p:sldId id="276" r:id="rId14"/>
    <p:sldId id="273" r:id="rId15"/>
    <p:sldId id="284" r:id="rId16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B0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7F5ED3-4911-40A7-A7B4-566DEF536BA6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C0FC36-E735-466F-8755-71972AB45FB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407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7827" y="0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622C027-6DFC-4FE7-B089-490B57A78554}" type="datetimeFigureOut">
              <a:rPr lang="fr-CA" smtClean="0"/>
              <a:t>2018-01-11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633" y="4422144"/>
            <a:ext cx="5617837" cy="418813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684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7827" y="8842684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C4F2610-8686-4916-86E1-CC9F0C6B01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299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880"/>
            <a:ext cx="9180512" cy="540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1794" b="16002"/>
          <a:stretch/>
        </p:blipFill>
        <p:spPr bwMode="auto">
          <a:xfrm>
            <a:off x="0" y="5301208"/>
            <a:ext cx="9180512" cy="18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-900608" y="-171400"/>
            <a:ext cx="7772400" cy="1470025"/>
          </a:xfrm>
        </p:spPr>
        <p:txBody>
          <a:bodyPr/>
          <a:lstStyle>
            <a:lvl1pPr algn="r">
              <a:defRPr baseline="0">
                <a:solidFill>
                  <a:srgbClr val="E16B09"/>
                </a:solidFill>
              </a:defRPr>
            </a:lvl1pPr>
          </a:lstStyle>
          <a:p>
            <a:r>
              <a:rPr lang="fr-FR" dirty="0" smtClean="0"/>
              <a:t>Bilan des activités 2013-2014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267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042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475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-1037"/>
          <a:stretch/>
        </p:blipFill>
        <p:spPr bwMode="auto">
          <a:xfrm>
            <a:off x="-72008" y="4988448"/>
            <a:ext cx="9252520" cy="2256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7" t="23992" r="28871" b="27855"/>
          <a:stretch/>
        </p:blipFill>
        <p:spPr bwMode="auto">
          <a:xfrm>
            <a:off x="467544" y="5517232"/>
            <a:ext cx="2484255" cy="124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21288"/>
            <a:ext cx="1584176" cy="5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4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966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331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584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244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51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15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0370-D644-4E0C-9410-0C142A8EB4BB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CB7F-3E8D-45C3-85DA-FD9838E568E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78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"/>
            <a:ext cx="9144000" cy="1340768"/>
          </a:xfrm>
        </p:spPr>
        <p:txBody>
          <a:bodyPr/>
          <a:lstStyle/>
          <a:p>
            <a:pPr algn="ctr"/>
            <a:r>
              <a:rPr lang="fr-CA" dirty="0" smtClean="0"/>
              <a:t>Rapport annuel </a:t>
            </a:r>
            <a:r>
              <a:rPr lang="fr-CA" baseline="0" dirty="0" smtClean="0"/>
              <a:t>2016-2017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70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5736" y="179912"/>
            <a:ext cx="6491064" cy="897897"/>
          </a:xfrm>
        </p:spPr>
        <p:txBody>
          <a:bodyPr>
            <a:normAutofit/>
          </a:bodyPr>
          <a:lstStyle/>
          <a:p>
            <a:r>
              <a:rPr lang="fr-CA" altLang="fr-FR" dirty="0" smtClean="0">
                <a:solidFill>
                  <a:srgbClr val="E16B09"/>
                </a:solidFill>
              </a:rPr>
              <a:t>Bourses 2016-2017</a:t>
            </a:r>
            <a:endParaRPr lang="fr-CA" dirty="0">
              <a:solidFill>
                <a:srgbClr val="E16B0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1720" y="1072778"/>
            <a:ext cx="695481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  <a:buFont typeface="Times"/>
              <a:buNone/>
              <a:defRPr/>
            </a:pPr>
            <a:r>
              <a:rPr lang="fr-CA" sz="2200" b="1" dirty="0" smtClean="0"/>
              <a:t>32</a:t>
            </a:r>
            <a:r>
              <a:rPr lang="fr-CA" sz="2200" b="1" baseline="30000" dirty="0" smtClean="0"/>
              <a:t>e</a:t>
            </a:r>
            <a:r>
              <a:rPr lang="fr-CA" sz="2200" b="1" dirty="0" smtClean="0"/>
              <a:t> Soirée du mérite étudiant – 3 mai 2017</a:t>
            </a:r>
          </a:p>
          <a:p>
            <a:pPr algn="ctr">
              <a:spcBef>
                <a:spcPts val="0"/>
              </a:spcBef>
              <a:buFont typeface="Times"/>
              <a:buNone/>
              <a:defRPr/>
            </a:pPr>
            <a:r>
              <a:rPr lang="fr-CA" sz="1400" b="1" i="1" dirty="0" smtClean="0"/>
              <a:t>Sous la présidence d’honneur de Sophie Roy-</a:t>
            </a:r>
            <a:r>
              <a:rPr lang="fr-CA" sz="1400" b="1" i="1" dirty="0" err="1" smtClean="0"/>
              <a:t>Goyette</a:t>
            </a:r>
            <a:r>
              <a:rPr lang="fr-CA" sz="1400" b="1" i="1" dirty="0" smtClean="0"/>
              <a:t>, diplômée du Cégep de Sherbrooke en Gestion et exploitation d’entreprise agricole, option production animale</a:t>
            </a:r>
          </a:p>
          <a:p>
            <a:pPr>
              <a:spcBef>
                <a:spcPts val="0"/>
              </a:spcBef>
              <a:buFont typeface="Times"/>
              <a:buNone/>
              <a:defRPr/>
            </a:pPr>
            <a:endParaRPr lang="fr-CA" sz="1100" b="1" dirty="0" smtClean="0"/>
          </a:p>
          <a:p>
            <a:pPr algn="ctr">
              <a:spcBef>
                <a:spcPts val="0"/>
              </a:spcBef>
              <a:buFont typeface="Times"/>
              <a:buNone/>
              <a:defRPr/>
            </a:pPr>
            <a:r>
              <a:rPr lang="fr-C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bourses remises pour un total de </a:t>
            </a:r>
            <a:r>
              <a:rPr lang="fr-C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18 750</a:t>
            </a:r>
            <a:r>
              <a:rPr lang="fr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</a:p>
          <a:p>
            <a:pPr algn="ctr">
              <a:spcBef>
                <a:spcPts val="0"/>
              </a:spcBef>
              <a:buFont typeface="Times"/>
              <a:buNone/>
              <a:defRPr/>
            </a:pPr>
            <a:endParaRPr lang="fr-CA" sz="180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fr-CA" sz="500" b="1" dirty="0" smtClean="0"/>
          </a:p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fr-CA" sz="2200" b="1" dirty="0" smtClean="0"/>
              <a:t>Cocktail </a:t>
            </a:r>
            <a:r>
              <a:rPr lang="fr-CA" sz="2200" b="1" dirty="0"/>
              <a:t>de la </a:t>
            </a:r>
            <a:r>
              <a:rPr lang="fr-CA" sz="2200" b="1" dirty="0" smtClean="0"/>
              <a:t>soirée</a:t>
            </a:r>
          </a:p>
          <a:p>
            <a:pPr marL="0" lvl="1" indent="0" algn="ctr">
              <a:spcBef>
                <a:spcPts val="600"/>
              </a:spcBef>
              <a:spcAft>
                <a:spcPts val="400"/>
              </a:spcAft>
              <a:buNone/>
              <a:defRPr/>
            </a:pPr>
            <a:r>
              <a:rPr lang="fr-C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fr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bourses remises pour un total de </a:t>
            </a:r>
            <a:r>
              <a:rPr lang="fr-C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7 450</a:t>
            </a:r>
            <a:r>
              <a:rPr lang="fr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</a:p>
          <a:p>
            <a:pPr marL="742950" lvl="2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fr-CA" sz="1500" dirty="0" smtClean="0"/>
              <a:t>Bourses Yvonne L</a:t>
            </a:r>
            <a:r>
              <a:rPr lang="fr-CA" sz="1500" dirty="0"/>
              <a:t>. Bombardier </a:t>
            </a:r>
            <a:r>
              <a:rPr lang="fr-CA" sz="1500" dirty="0" smtClean="0"/>
              <a:t>- 2 </a:t>
            </a:r>
            <a:r>
              <a:rPr lang="fr-CA" sz="1500" dirty="0"/>
              <a:t>bourses de </a:t>
            </a:r>
            <a:r>
              <a:rPr lang="fr-CA" sz="1500" dirty="0" smtClean="0"/>
              <a:t>700 $ et 4 bourses de 350 $</a:t>
            </a:r>
          </a:p>
          <a:p>
            <a:pPr marL="742950" lvl="2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fr-CA" sz="1500" dirty="0" smtClean="0"/>
              <a:t>Bourses </a:t>
            </a:r>
            <a:r>
              <a:rPr lang="fr-CA" sz="1500" dirty="0"/>
              <a:t>Fonds Emplois Compétences - 4 bourses de </a:t>
            </a:r>
            <a:r>
              <a:rPr lang="fr-CA" sz="1500" dirty="0" smtClean="0"/>
              <a:t>700</a:t>
            </a:r>
            <a:r>
              <a:rPr lang="fr-CA" sz="1500" dirty="0"/>
              <a:t> </a:t>
            </a:r>
            <a:r>
              <a:rPr lang="fr-CA" sz="1500" dirty="0" smtClean="0"/>
              <a:t>$</a:t>
            </a:r>
          </a:p>
          <a:p>
            <a:pPr marL="742950" lvl="2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fr-CA" sz="1500" dirty="0" smtClean="0"/>
              <a:t>Bourses </a:t>
            </a:r>
            <a:r>
              <a:rPr lang="fr-CA" sz="1500" dirty="0"/>
              <a:t>du progrès scolaire en Lettres - 1 bourse de 350 </a:t>
            </a:r>
            <a:r>
              <a:rPr lang="fr-CA" sz="1500" dirty="0" smtClean="0"/>
              <a:t>$</a:t>
            </a:r>
          </a:p>
          <a:p>
            <a:pPr marL="742950" lvl="2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fr-CA" sz="1500" dirty="0" smtClean="0"/>
              <a:t>Bourses </a:t>
            </a:r>
            <a:r>
              <a:rPr lang="fr-CA" sz="1500" dirty="0"/>
              <a:t>des secteurs - 3 bourses de 400 </a:t>
            </a:r>
            <a:r>
              <a:rPr lang="fr-CA" sz="1500" dirty="0" smtClean="0"/>
              <a:t>$</a:t>
            </a:r>
          </a:p>
          <a:p>
            <a:pPr marL="742950" lvl="2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fr-CA" sz="1500" dirty="0" smtClean="0"/>
              <a:t>Bourse </a:t>
            </a:r>
            <a:r>
              <a:rPr lang="fr-CA" sz="1500" dirty="0" err="1"/>
              <a:t>Cristiane</a:t>
            </a:r>
            <a:r>
              <a:rPr lang="fr-CA" sz="1500" dirty="0"/>
              <a:t>-Morel  - 1 bourse de 500 $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5" y="386105"/>
            <a:ext cx="1673182" cy="1116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" y="2204864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1650245"/>
            <a:ext cx="1671959" cy="1116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2937762"/>
            <a:ext cx="1671959" cy="111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5" y="4214301"/>
            <a:ext cx="167196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E16B09"/>
                </a:solidFill>
              </a:rPr>
              <a:t>Bourses </a:t>
            </a:r>
            <a:r>
              <a:rPr lang="fr-CA" dirty="0" smtClean="0">
                <a:solidFill>
                  <a:srgbClr val="E16B09"/>
                </a:solidFill>
              </a:rPr>
              <a:t>dédiées</a:t>
            </a:r>
            <a:endParaRPr lang="fr-CA" dirty="0">
              <a:solidFill>
                <a:srgbClr val="E16B0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528" y="1268760"/>
            <a:ext cx="5688632" cy="3528392"/>
          </a:xfrm>
        </p:spPr>
        <p:txBody>
          <a:bodyPr>
            <a:noAutofit/>
          </a:bodyPr>
          <a:lstStyle/>
          <a:p>
            <a:pPr marL="444500" lvl="1" indent="0" algn="ctr">
              <a:spcAft>
                <a:spcPts val="600"/>
              </a:spcAft>
              <a:buFont typeface="Arial" charset="0"/>
              <a:buNone/>
            </a:pPr>
            <a:r>
              <a:rPr lang="fr-CA" alt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 autres bourses remises durant l’année pour un total de : 23 800 $</a:t>
            </a:r>
          </a:p>
          <a:p>
            <a:pPr marL="444500" lvl="1" indent="0" algn="ctr">
              <a:spcAft>
                <a:spcPts val="600"/>
              </a:spcAft>
              <a:buFont typeface="Arial" charset="0"/>
              <a:buNone/>
            </a:pPr>
            <a:endParaRPr lang="fr-CA" altLang="fr-F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Association Informatique Collèges Québec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ACCEO Solutions - informatique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Arts, lettres et communication – création littéraire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Arts visuels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École de Guitare de Sherbrooke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Emplois Compétences </a:t>
            </a:r>
            <a:r>
              <a:rPr lang="fr-CA" altLang="fr-FR" sz="1200" dirty="0" smtClean="0"/>
              <a:t>(bourses incitatives et stages d’été)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/>
              <a:t>Festival-Concours de Musique de Sherbrooke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sz="1400" dirty="0"/>
              <a:t>Gestion et technologies d'entreprise agricole</a:t>
            </a:r>
            <a:endParaRPr lang="fr-CA" altLang="fr-FR" sz="1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fr-CA" altLang="fr-FR" sz="1000" dirty="0" smtClean="0"/>
              <a:t>			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CA" altLang="fr-FR" sz="1000" dirty="0"/>
              <a:t>	</a:t>
            </a:r>
            <a:r>
              <a:rPr lang="fr-CA" altLang="fr-FR" sz="1000" dirty="0" smtClean="0"/>
              <a:t>			Suite …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endParaRPr lang="fr-CA" altLang="fr-FR" sz="1400" dirty="0"/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fr-CA" altLang="fr-FR" sz="1400" dirty="0" smtClean="0"/>
          </a:p>
          <a:p>
            <a:pPr lvl="1">
              <a:spcBef>
                <a:spcPts val="0"/>
              </a:spcBef>
              <a:spcAft>
                <a:spcPts val="350"/>
              </a:spcAft>
              <a:buFont typeface="Arial" charset="0"/>
              <a:buChar char="•"/>
            </a:pPr>
            <a:endParaRPr lang="fr-CA" altLang="fr-FR" sz="2000" dirty="0"/>
          </a:p>
          <a:p>
            <a:pPr lvl="1">
              <a:spcBef>
                <a:spcPts val="0"/>
              </a:spcBef>
              <a:spcAft>
                <a:spcPts val="350"/>
              </a:spcAft>
              <a:buClr>
                <a:schemeClr val="folHlink"/>
              </a:buClr>
              <a:buFont typeface="Arial" charset="0"/>
              <a:buChar char="•"/>
            </a:pPr>
            <a:endParaRPr lang="fr-CA" altLang="fr-FR" sz="20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817990" cy="18230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198164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689488"/>
            <a:ext cx="4536504" cy="2819632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 charset="0"/>
              <a:buChar char="•"/>
            </a:pPr>
            <a:endParaRPr lang="fr-CA" altLang="fr-FR" sz="1400" dirty="0" smtClean="0"/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err="1" smtClean="0"/>
              <a:t>HyperShell</a:t>
            </a:r>
            <a:r>
              <a:rPr lang="fr-CA" altLang="fr-FR" sz="1400" dirty="0" smtClean="0"/>
              <a:t> - informatique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Lubie - graphisme</a:t>
            </a:r>
            <a:endParaRPr lang="fr-CA" altLang="fr-FR" sz="1400" dirty="0"/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sz="1400" dirty="0"/>
              <a:t>Prix collégien de musique contemporaine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ROS-B – graphisme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err="1" smtClean="0"/>
              <a:t>SherWeb</a:t>
            </a:r>
            <a:r>
              <a:rPr lang="fr-CA" altLang="fr-FR" sz="1400" dirty="0" smtClean="0"/>
              <a:t> - informatique</a:t>
            </a:r>
            <a:endParaRPr lang="fr-CA" altLang="fr-FR" sz="1400" dirty="0"/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/>
              <a:t>Techniques administratives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/>
              <a:t>Techniques de génie mécanique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sz="1400" dirty="0"/>
              <a:t>Technologie de </a:t>
            </a:r>
            <a:r>
              <a:rPr lang="fr-CA" sz="1400" dirty="0" smtClean="0"/>
              <a:t>l'électronique</a:t>
            </a:r>
            <a:endParaRPr lang="fr-CA" altLang="fr-FR" sz="1400" dirty="0"/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/>
              <a:t>Techniques de laboratoire: biotechnologies</a:t>
            </a:r>
          </a:p>
          <a:p>
            <a:pPr lvl="1">
              <a:spcBef>
                <a:spcPts val="0"/>
              </a:spcBef>
              <a:buFont typeface="Arial" charset="0"/>
              <a:buChar char="•"/>
            </a:pPr>
            <a:r>
              <a:rPr lang="fr-CA" altLang="fr-FR" sz="1400" dirty="0" smtClean="0"/>
              <a:t>Tremplin </a:t>
            </a:r>
            <a:r>
              <a:rPr lang="fr-CA" altLang="fr-FR" sz="1400" dirty="0"/>
              <a:t>DEC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fr-CA" altLang="fr-FR" sz="1400" dirty="0" smtClean="0"/>
          </a:p>
          <a:p>
            <a:endParaRPr lang="fr-CA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5638" y="274638"/>
            <a:ext cx="6401161" cy="994122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Bourses dédiées </a:t>
            </a:r>
            <a:r>
              <a:rPr lang="fr-CA" sz="1100" dirty="0" smtClean="0">
                <a:solidFill>
                  <a:srgbClr val="E16B09"/>
                </a:solidFill>
              </a:rPr>
              <a:t>(suite)</a:t>
            </a:r>
            <a:endParaRPr lang="fr-CA" sz="1100" dirty="0">
              <a:solidFill>
                <a:srgbClr val="E16B09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9510"/>
            <a:ext cx="1921219" cy="126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54" y="3509510"/>
            <a:ext cx="1702699" cy="126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9124"/>
            <a:ext cx="1962111" cy="12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31" y="1988712"/>
            <a:ext cx="3168000" cy="13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Prix Coup de cœur de la Fondation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59832" y="1126457"/>
            <a:ext cx="5688632" cy="397608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fr-CA" sz="1400" dirty="0" smtClean="0"/>
              <a:t>Le </a:t>
            </a: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Prix </a:t>
            </a: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 de cœur à l’interne </a:t>
            </a:r>
            <a:r>
              <a:rPr lang="fr-CA" sz="1400" dirty="0" smtClean="0"/>
              <a:t>est remis </a:t>
            </a:r>
            <a:r>
              <a:rPr lang="fr-CA" sz="1400" dirty="0"/>
              <a:t>à une personne de la communauté </a:t>
            </a:r>
            <a:r>
              <a:rPr lang="fr-CA" sz="1400" dirty="0" smtClean="0"/>
              <a:t>collégiale qui a su témoigner </a:t>
            </a:r>
            <a:r>
              <a:rPr lang="fr-CA" sz="1400" dirty="0"/>
              <a:t>de son engagement </a:t>
            </a:r>
            <a:r>
              <a:rPr lang="fr-CA" sz="1400" dirty="0" smtClean="0"/>
              <a:t>en </a:t>
            </a:r>
            <a:r>
              <a:rPr lang="fr-CA" sz="1400" dirty="0"/>
              <a:t>contribuant de manière particulière aux actions de la Fondation. Son apport doit être en appui à la réalisation du Plan stratégique de développement du Cégep et en accord avec nos valeurs institutionnelles que sont la coopération, l’ouverture, la reconnaissance et </a:t>
            </a:r>
            <a:r>
              <a:rPr lang="fr-CA" sz="1400" dirty="0" smtClean="0"/>
              <a:t>l’intégrité.</a:t>
            </a:r>
          </a:p>
          <a:p>
            <a:pPr marL="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Lauréate 2016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Guylaine </a:t>
            </a:r>
            <a:r>
              <a:rPr lang="fr-CA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Fisette</a:t>
            </a: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conseillère en </a:t>
            </a: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Membre </a:t>
            </a: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conseil d’administration de la </a:t>
            </a: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Fondation</a:t>
            </a:r>
          </a:p>
          <a:p>
            <a:pPr marL="0" indent="0">
              <a:spcBef>
                <a:spcPts val="0"/>
              </a:spcBef>
              <a:buNone/>
            </a:pPr>
            <a:endParaRPr lang="fr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fr-CA" sz="1400" dirty="0" smtClean="0"/>
              <a:t>Le </a:t>
            </a: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Prix Coup de cœur à </a:t>
            </a: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l’externe </a:t>
            </a:r>
            <a:r>
              <a:rPr lang="fr-CA" sz="1400" dirty="0"/>
              <a:t>est remis à une personne </a:t>
            </a:r>
            <a:r>
              <a:rPr lang="fr-CA" sz="1400" dirty="0" smtClean="0"/>
              <a:t>ou à une organisation qui a apporté </a:t>
            </a:r>
            <a:r>
              <a:rPr lang="fr-CA" sz="1400" dirty="0"/>
              <a:t>une contribution distinctive à la Fondation Cégep de Sherbrooke</a:t>
            </a:r>
            <a:r>
              <a:rPr lang="fr-CA" sz="1400" dirty="0" smtClean="0"/>
              <a:t>. Le prix est remis lors de la soirée </a:t>
            </a:r>
            <a:r>
              <a:rPr lang="fr-CA" sz="1400" dirty="0" err="1" smtClean="0"/>
              <a:t>Automn’Art</a:t>
            </a:r>
            <a:r>
              <a:rPr lang="fr-CA" sz="1400" dirty="0" smtClean="0"/>
              <a:t>.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Lauréats</a:t>
            </a: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fr-CA" sz="1400" dirty="0" smtClean="0"/>
              <a:t>	</a:t>
            </a:r>
            <a:endParaRPr lang="fr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Diane Gingras</a:t>
            </a:r>
          </a:p>
          <a:p>
            <a:pPr>
              <a:spcBef>
                <a:spcPts val="0"/>
              </a:spcBef>
            </a:pP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 Auray</a:t>
            </a:r>
            <a:endParaRPr lang="fr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C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Co-présidents Campagne </a:t>
            </a:r>
            <a:r>
              <a:rPr lang="fr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majeure de financement 2014-2018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600" dirty="0" smtClean="0"/>
              <a:t>	</a:t>
            </a:r>
            <a:endParaRPr lang="fr-CA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3" y="1109206"/>
            <a:ext cx="2439148" cy="16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9" y="3114501"/>
            <a:ext cx="2433040" cy="162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6189" y="3337398"/>
            <a:ext cx="195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282951" y="2683614"/>
            <a:ext cx="2506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i="1" dirty="0" smtClean="0"/>
              <a:t>Mélanie </a:t>
            </a:r>
            <a:r>
              <a:rPr lang="fr-CA" sz="1100" i="1" dirty="0" err="1" smtClean="0"/>
              <a:t>Labrecque</a:t>
            </a:r>
            <a:r>
              <a:rPr lang="fr-CA" sz="1100" i="1" dirty="0" smtClean="0"/>
              <a:t>, trésorière, Guylaine </a:t>
            </a:r>
            <a:r>
              <a:rPr lang="fr-CA" sz="1100" i="1" dirty="0" err="1" smtClean="0"/>
              <a:t>Fisette</a:t>
            </a:r>
            <a:r>
              <a:rPr lang="fr-CA" sz="1100" i="1" dirty="0" smtClean="0"/>
              <a:t>, lauréate, Mario Dubois, directeur</a:t>
            </a:r>
            <a:endParaRPr lang="fr-CA" sz="11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98678" y="4724703"/>
            <a:ext cx="250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i="1" dirty="0" smtClean="0"/>
              <a:t>Diane Gingras, lauréate et Martin </a:t>
            </a:r>
            <a:r>
              <a:rPr lang="fr-CA" sz="1100" i="1" dirty="0" err="1" smtClean="0"/>
              <a:t>Ratté</a:t>
            </a:r>
            <a:r>
              <a:rPr lang="fr-CA" sz="1100" i="1" dirty="0" smtClean="0"/>
              <a:t>, Desjardins (Serge Auray est absent)</a:t>
            </a:r>
            <a:endParaRPr lang="fr-CA" sz="1100" i="1" dirty="0"/>
          </a:p>
        </p:txBody>
      </p:sp>
    </p:spTree>
    <p:extLst>
      <p:ext uri="{BB962C8B-B14F-4D97-AF65-F5344CB8AC3E}">
        <p14:creationId xmlns:p14="http://schemas.microsoft.com/office/powerpoint/2010/main" val="29875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279" y="1628800"/>
            <a:ext cx="7959442" cy="3756610"/>
          </a:xfrm>
        </p:spPr>
        <p:txBody>
          <a:bodyPr anchor="t">
            <a:noAutofit/>
          </a:bodyPr>
          <a:lstStyle/>
          <a:p>
            <a:pPr algn="l"/>
            <a:r>
              <a:rPr lang="fr-CA" altLang="fr-FR" sz="1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Présidente </a:t>
            </a: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	</a:t>
            </a:r>
            <a:r>
              <a:rPr lang="fr-CA" altLang="fr-FR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lang="fr-CA" altLang="fr-FR" sz="1400" kern="0" dirty="0" smtClean="0">
                <a:latin typeface="+mn-lt"/>
              </a:rPr>
              <a:t>Johanne Ceelen, consultante en GRH, </a:t>
            </a:r>
            <a:r>
              <a:rPr lang="fr-CA" altLang="fr-FR" sz="1400" kern="0" dirty="0" err="1" smtClean="0">
                <a:latin typeface="+mn-lt"/>
              </a:rPr>
              <a:t>Humania</a:t>
            </a:r>
            <a:r>
              <a:rPr lang="fr-CA" altLang="fr-FR" sz="1400" kern="0" dirty="0" smtClean="0">
                <a:latin typeface="+mn-lt"/>
              </a:rPr>
              <a:t> Consultation </a:t>
            </a:r>
            <a:r>
              <a:rPr lang="fr-CA" altLang="fr-FR" sz="1400" kern="0" dirty="0" err="1" smtClean="0">
                <a:latin typeface="+mn-lt"/>
              </a:rPr>
              <a:t>inc.</a:t>
            </a:r>
            <a:r>
              <a:rPr lang="fr-CA" altLang="fr-FR" sz="1400" kern="0" dirty="0" smtClean="0">
                <a:latin typeface="+mn-lt"/>
              </a:rPr>
              <a:t/>
            </a:r>
            <a:br>
              <a:rPr lang="fr-CA" altLang="fr-FR" sz="1400" kern="0" dirty="0" smtClean="0">
                <a:latin typeface="+mn-lt"/>
              </a:rPr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Vice-présidente :</a:t>
            </a:r>
            <a:r>
              <a:rPr lang="fr-CA" altLang="fr-FR" sz="1400" kern="0" dirty="0" smtClean="0">
                <a:latin typeface="+mn-lt"/>
              </a:rPr>
              <a:t>		Caroline </a:t>
            </a:r>
            <a:r>
              <a:rPr lang="fr-CA" altLang="fr-FR" sz="1400" kern="0" dirty="0" err="1" smtClean="0">
                <a:latin typeface="+mn-lt"/>
              </a:rPr>
              <a:t>Désorcy</a:t>
            </a:r>
            <a:r>
              <a:rPr lang="fr-CA" altLang="fr-FR" sz="1400" kern="0" dirty="0" smtClean="0">
                <a:latin typeface="+mn-lt"/>
              </a:rPr>
              <a:t>, directrice financière, Tim </a:t>
            </a:r>
            <a:r>
              <a:rPr lang="fr-CA" altLang="fr-FR" sz="1400" kern="0" dirty="0" err="1" smtClean="0">
                <a:latin typeface="+mn-lt"/>
              </a:rPr>
              <a:t>Hortons</a:t>
            </a:r>
            <a:r>
              <a:rPr lang="fr-CA" altLang="fr-FR" sz="1400" kern="0" dirty="0" smtClean="0">
                <a:latin typeface="+mn-lt"/>
              </a:rPr>
              <a:t/>
            </a:r>
            <a:br>
              <a:rPr lang="fr-CA" altLang="fr-FR" sz="1400" kern="0" dirty="0" smtClean="0">
                <a:latin typeface="+mn-lt"/>
              </a:rPr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Secrétaire :	</a:t>
            </a:r>
            <a:r>
              <a:rPr lang="fr-CA" altLang="fr-FR" sz="1400" kern="0" dirty="0" smtClean="0">
                <a:latin typeface="+mn-lt"/>
              </a:rPr>
              <a:t>		François </a:t>
            </a:r>
            <a:r>
              <a:rPr lang="fr-CA" altLang="fr-FR" sz="1400" kern="0" dirty="0" err="1" smtClean="0">
                <a:latin typeface="+mn-lt"/>
              </a:rPr>
              <a:t>Coutu</a:t>
            </a:r>
            <a:r>
              <a:rPr lang="fr-CA" altLang="fr-FR" sz="1400" kern="0" dirty="0" smtClean="0">
                <a:latin typeface="+mn-lt"/>
              </a:rPr>
              <a:t>, associé, Espace vital architecture</a:t>
            </a:r>
            <a:br>
              <a:rPr lang="fr-CA" altLang="fr-FR" sz="1400" kern="0" dirty="0" smtClean="0">
                <a:latin typeface="+mn-lt"/>
              </a:rPr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Trésorière :	</a:t>
            </a:r>
            <a:r>
              <a:rPr lang="fr-CA" altLang="fr-FR" sz="1400" kern="0" dirty="0" smtClean="0">
                <a:latin typeface="+mn-lt"/>
              </a:rPr>
              <a:t>		Mélanie Labrecque</a:t>
            </a:r>
            <a:r>
              <a:rPr lang="fr-CA" altLang="fr-FR" sz="1400" kern="0" dirty="0"/>
              <a:t>, </a:t>
            </a:r>
            <a:r>
              <a:rPr lang="fr-CA" altLang="fr-FR" sz="1400" kern="0" dirty="0" smtClean="0"/>
              <a:t>directrice RCGT</a:t>
            </a:r>
            <a:br>
              <a:rPr lang="fr-CA" altLang="fr-FR" sz="1400" kern="0" dirty="0" smtClean="0"/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Administratrices et administrateurs: </a:t>
            </a:r>
            <a:r>
              <a:rPr lang="fr-CA" altLang="fr-FR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fr-CA" altLang="fr-FR" sz="1400" kern="0" dirty="0" smtClean="0"/>
              <a:t>Marie-France </a:t>
            </a:r>
            <a:r>
              <a:rPr lang="fr-CA" altLang="fr-FR" sz="1400" kern="0" dirty="0"/>
              <a:t>Bélanger, directrice générale Cégep de Sherbrooke</a:t>
            </a:r>
            <a:br>
              <a:rPr lang="fr-CA" altLang="fr-FR" sz="1400" kern="0" dirty="0"/>
            </a:br>
            <a:r>
              <a:rPr lang="fr-CA" altLang="fr-FR" sz="1400" kern="0" dirty="0" smtClean="0"/>
              <a:t>			Denis Bourque, propriétaire Tim </a:t>
            </a:r>
            <a:r>
              <a:rPr lang="fr-CA" altLang="fr-FR" sz="1400" kern="0" dirty="0" err="1" smtClean="0"/>
              <a:t>Hortons</a:t>
            </a:r>
            <a:r>
              <a:rPr lang="fr-CA" altLang="fr-FR" sz="1400" kern="0" dirty="0" smtClean="0"/>
              <a:t/>
            </a:r>
            <a:br>
              <a:rPr lang="fr-CA" altLang="fr-FR" sz="1400" kern="0" dirty="0" smtClean="0"/>
            </a:br>
            <a:r>
              <a:rPr lang="fr-CA" altLang="fr-FR" sz="1400" kern="0" dirty="0" smtClean="0"/>
              <a:t>			Me </a:t>
            </a:r>
            <a:r>
              <a:rPr lang="fr-CA" altLang="fr-FR" sz="1400" kern="0" dirty="0" err="1" smtClean="0"/>
              <a:t>Frédérick</a:t>
            </a:r>
            <a:r>
              <a:rPr lang="fr-CA" altLang="fr-FR" sz="1400" kern="0" dirty="0" smtClean="0"/>
              <a:t> Breton, </a:t>
            </a:r>
            <a:r>
              <a:rPr lang="fr-CA" altLang="fr-FR" sz="1400" kern="0" dirty="0" err="1" smtClean="0"/>
              <a:t>Lavery</a:t>
            </a:r>
            <a:r>
              <a:rPr lang="fr-CA" altLang="fr-FR" sz="1400" kern="0" dirty="0" smtClean="0"/>
              <a:t> avocats</a:t>
            </a:r>
            <a:br>
              <a:rPr lang="fr-CA" altLang="fr-FR" sz="1400" kern="0" dirty="0" smtClean="0"/>
            </a:br>
            <a:r>
              <a:rPr lang="fr-CA" altLang="fr-FR" sz="1400" kern="0" dirty="0" smtClean="0"/>
              <a:t>			Daniel Lemay, directeur Caisse Desjardins des Deux-Rivières</a:t>
            </a:r>
            <a:br>
              <a:rPr lang="fr-CA" altLang="fr-FR" sz="1400" kern="0" dirty="0" smtClean="0"/>
            </a:br>
            <a:r>
              <a:rPr lang="fr-CA" altLang="fr-FR" sz="1400" kern="0" dirty="0"/>
              <a:t>	</a:t>
            </a:r>
            <a:r>
              <a:rPr lang="fr-CA" altLang="fr-FR" sz="1400" kern="0" dirty="0" smtClean="0"/>
              <a:t>		</a:t>
            </a:r>
            <a:r>
              <a:rPr lang="fr-CA" altLang="fr-FR" sz="1400" kern="0" dirty="0"/>
              <a:t>Manon Ouellet, coordonnatrice C.E.R.E.F.S. </a:t>
            </a:r>
            <a:r>
              <a:rPr lang="fr-CA" altLang="fr-FR" sz="1400" kern="0" dirty="0" smtClean="0"/>
              <a:t>Cégep</a:t>
            </a:r>
            <a:br>
              <a:rPr lang="fr-CA" altLang="fr-FR" sz="1400" kern="0" dirty="0" smtClean="0"/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Représentante cadres :</a:t>
            </a:r>
            <a:r>
              <a:rPr lang="fr-CA" altLang="fr-FR" sz="1400" kern="0" dirty="0" smtClean="0"/>
              <a:t>		Petra Funk, directrice Centre des médias Cégep</a:t>
            </a:r>
            <a:br>
              <a:rPr lang="fr-CA" altLang="fr-FR" sz="1400" kern="0" dirty="0" smtClean="0"/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Représentante professionnels :	</a:t>
            </a:r>
            <a:r>
              <a:rPr lang="fr-CA" altLang="fr-FR" sz="1400" kern="0" dirty="0" smtClean="0"/>
              <a:t>Guylaine </a:t>
            </a:r>
            <a:r>
              <a:rPr lang="fr-CA" altLang="fr-FR" sz="1400" kern="0" dirty="0" err="1" smtClean="0"/>
              <a:t>Fisette</a:t>
            </a:r>
            <a:r>
              <a:rPr lang="fr-CA" altLang="fr-FR" sz="1400" kern="0" dirty="0" smtClean="0"/>
              <a:t>, conseillère en communications Cégep</a:t>
            </a:r>
            <a:br>
              <a:rPr lang="fr-CA" altLang="fr-FR" sz="1400" kern="0" dirty="0" smtClean="0"/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Représentante soutien :	</a:t>
            </a:r>
            <a:r>
              <a:rPr lang="fr-CA" altLang="fr-FR" sz="1400" kern="0" dirty="0" smtClean="0"/>
              <a:t>	Nancy Gouin, technicienne en éducation spécialisée Cégep</a:t>
            </a:r>
            <a:br>
              <a:rPr lang="fr-CA" altLang="fr-FR" sz="1400" kern="0" dirty="0" smtClean="0"/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Représentants étudiants :</a:t>
            </a:r>
            <a:r>
              <a:rPr lang="fr-CA" altLang="fr-FR" sz="1400" kern="0" dirty="0" smtClean="0"/>
              <a:t>		Jonathan Savard</a:t>
            </a:r>
            <a:br>
              <a:rPr lang="fr-CA" altLang="fr-FR" sz="1400" kern="0" dirty="0" smtClean="0"/>
            </a:br>
            <a:r>
              <a:rPr lang="fr-CA" altLang="fr-FR" sz="1400" kern="0" dirty="0" smtClean="0"/>
              <a:t>			</a:t>
            </a:r>
            <a:r>
              <a:rPr lang="fr-CA" altLang="fr-FR" sz="1400" kern="0" dirty="0"/>
              <a:t>Nico Lavoie</a:t>
            </a:r>
            <a:br>
              <a:rPr lang="fr-CA" altLang="fr-FR" sz="1400" kern="0" dirty="0"/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Directeur de la Fondation :</a:t>
            </a:r>
            <a:r>
              <a:rPr lang="fr-CA" altLang="fr-FR" sz="1400" kern="0" dirty="0" smtClean="0"/>
              <a:t>		Mario Dubois</a:t>
            </a:r>
            <a:r>
              <a:rPr lang="fr-CA" altLang="fr-FR" sz="1400" kern="0" dirty="0"/>
              <a:t/>
            </a:r>
            <a:br>
              <a:rPr lang="fr-CA" altLang="fr-FR" sz="1400" kern="0" dirty="0"/>
            </a:br>
            <a:r>
              <a:rPr lang="fr-CA" altLang="fr-FR" sz="1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Adjointe administrative :	</a:t>
            </a:r>
            <a:r>
              <a:rPr lang="fr-CA" altLang="fr-FR" sz="1400" kern="0" dirty="0" smtClean="0"/>
              <a:t>	Cynthia Comtois</a:t>
            </a:r>
            <a:r>
              <a:rPr lang="fr-CA" altLang="fr-FR" sz="1400" kern="0" dirty="0"/>
              <a:t/>
            </a:r>
            <a:br>
              <a:rPr lang="fr-CA" altLang="fr-FR" sz="1400" kern="0" dirty="0"/>
            </a:br>
            <a:r>
              <a:rPr lang="fr-CA" altLang="fr-FR" sz="1400" kern="0" dirty="0"/>
              <a:t/>
            </a:r>
            <a:br>
              <a:rPr lang="fr-CA" altLang="fr-FR" sz="1400" kern="0" dirty="0"/>
            </a:br>
            <a:r>
              <a:rPr lang="fr-CA" altLang="fr-FR" sz="1400" kern="0" dirty="0" smtClean="0"/>
              <a:t/>
            </a:r>
            <a:br>
              <a:rPr lang="fr-CA" altLang="fr-FR" sz="1400" kern="0" dirty="0" smtClean="0"/>
            </a:br>
            <a:r>
              <a:rPr lang="fr-CA" altLang="fr-FR" sz="1400" kern="0" dirty="0" smtClean="0"/>
              <a:t/>
            </a:r>
            <a:br>
              <a:rPr lang="fr-CA" altLang="fr-FR" sz="1400" kern="0" dirty="0" smtClean="0"/>
            </a:br>
            <a:endParaRPr lang="fr-CA" sz="1400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35394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CA" sz="4000" kern="0" dirty="0">
                <a:solidFill>
                  <a:srgbClr val="E16B09"/>
                </a:solidFill>
                <a:latin typeface="Bookman Old Style" pitchFamily="18" charset="0"/>
                <a:ea typeface="+mj-ea"/>
                <a:cs typeface="+mj-cs"/>
              </a:rPr>
              <a:t>J’investis pour la relève!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102411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fr-F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Membres du conseil d’administration 2016-2017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17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916832"/>
            <a:ext cx="9144000" cy="2160240"/>
          </a:xfrm>
        </p:spPr>
        <p:txBody>
          <a:bodyPr>
            <a:normAutofit/>
          </a:bodyPr>
          <a:lstStyle/>
          <a:p>
            <a:r>
              <a:rPr lang="fr-CA" altLang="fr-FR" kern="0" dirty="0">
                <a:solidFill>
                  <a:srgbClr val="E16B09"/>
                </a:solidFill>
                <a:latin typeface="Bookman Old Style" pitchFamily="18" charset="0"/>
              </a:rPr>
              <a:t>Merci </a:t>
            </a:r>
            <a:r>
              <a:rPr lang="fr-CA" altLang="fr-FR" kern="0" dirty="0" smtClean="0">
                <a:solidFill>
                  <a:srgbClr val="E16B09"/>
                </a:solidFill>
                <a:latin typeface="Bookman Old Style" pitchFamily="18" charset="0"/>
              </a:rPr>
              <a:t>de </a:t>
            </a:r>
            <a:r>
              <a:rPr lang="fr-CA" altLang="fr-FR" kern="0" dirty="0">
                <a:solidFill>
                  <a:srgbClr val="E16B09"/>
                </a:solidFill>
                <a:latin typeface="Bookman Old Style" pitchFamily="18" charset="0"/>
              </a:rPr>
              <a:t>votre précieuse </a:t>
            </a:r>
            <a:r>
              <a:rPr lang="fr-CA" altLang="fr-FR" kern="0" dirty="0" smtClean="0">
                <a:solidFill>
                  <a:srgbClr val="E16B09"/>
                </a:solidFill>
                <a:latin typeface="Bookman Old Style" pitchFamily="18" charset="0"/>
              </a:rPr>
              <a:t>collaboration</a:t>
            </a:r>
            <a:r>
              <a:rPr lang="fr-CA" altLang="fr-FR" kern="0" dirty="0" smtClean="0">
                <a:solidFill>
                  <a:srgbClr val="E16B09"/>
                </a:solidFill>
              </a:rPr>
              <a:t>!</a:t>
            </a:r>
            <a:endParaRPr lang="fr-CA" dirty="0">
              <a:solidFill>
                <a:srgbClr val="E16B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MISSION</a:t>
            </a:r>
            <a:endParaRPr lang="fr-CA" dirty="0">
              <a:solidFill>
                <a:srgbClr val="E16B0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87624" y="1772816"/>
            <a:ext cx="6768752" cy="2592288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0"/>
              </a:spcBef>
              <a:spcAft>
                <a:spcPts val="400"/>
              </a:spcAft>
              <a:buFont typeface="Times"/>
              <a:buNone/>
              <a:defRPr/>
            </a:pPr>
            <a:r>
              <a:rPr lang="fr-CA" sz="2400" b="1" i="1" dirty="0" smtClean="0"/>
              <a:t>Aider, soutenir et reconnaître les étudiantes et </a:t>
            </a:r>
            <a:r>
              <a:rPr lang="fr-CA" sz="2400" b="1" i="1" smtClean="0"/>
              <a:t>les étudiants </a:t>
            </a:r>
            <a:r>
              <a:rPr lang="fr-CA" sz="2400" b="1" i="1" dirty="0" smtClean="0"/>
              <a:t>du Cégep de Sherbrooke dans la réalisation de leur projet d’étude afin qu’ils acquièrent les compétences nécessaires pour devenir des citoyens qualifiés et engagés.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4569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VISION</a:t>
            </a:r>
            <a:endParaRPr lang="fr-CA" dirty="0">
              <a:solidFill>
                <a:srgbClr val="E16B0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67644" y="1700808"/>
            <a:ext cx="6408712" cy="280345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400"/>
              </a:spcAft>
              <a:buFont typeface="Times"/>
              <a:buNone/>
              <a:defRPr/>
            </a:pPr>
            <a:r>
              <a:rPr lang="fr-CA" sz="1500" b="1" dirty="0" smtClean="0"/>
              <a:t>La Fondation souhaite accroître son rayonnement et sa crédibilité auprès de ses partenaires internes et externes, notamment par :</a:t>
            </a:r>
          </a:p>
          <a:p>
            <a:pPr marL="0" lvl="1" indent="0">
              <a:spcBef>
                <a:spcPts val="0"/>
              </a:spcBef>
              <a:spcAft>
                <a:spcPts val="400"/>
              </a:spcAft>
              <a:buFont typeface="Times"/>
              <a:buNone/>
              <a:defRPr/>
            </a:pPr>
            <a:endParaRPr lang="fr-CA" sz="1500" b="1" dirty="0" smtClean="0"/>
          </a:p>
          <a:p>
            <a:pPr marL="285750"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fr-CA" sz="1500" b="1" i="1" dirty="0" smtClean="0"/>
              <a:t>Le renforcement du sentiment d’appartenance à la Fondation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fr-CA" sz="1500" b="1" i="1" dirty="0" smtClean="0"/>
              <a:t>Le développement d’une culture philanthropique au sein de ses diplômés et de sa communauté collégiale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fr-CA" sz="1500" b="1" i="1" dirty="0" smtClean="0"/>
              <a:t>La reconnaissance des contributions de ses partenaires actuels et futurs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fr-CA" sz="1500" b="1" i="1" dirty="0" smtClean="0"/>
              <a:t>La réalisation d’activités de financement novatrices et performantes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fr-CA" sz="1500" b="1" i="1" dirty="0" smtClean="0"/>
              <a:t>Accentuer notre présence auprès des étudiantes et étudiants</a:t>
            </a:r>
            <a:endParaRPr lang="fr-CA" sz="1500" dirty="0" smtClean="0"/>
          </a:p>
          <a:p>
            <a:pPr marL="4333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4504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VALEURS</a:t>
            </a:r>
            <a:endParaRPr lang="fr-CA" dirty="0">
              <a:solidFill>
                <a:srgbClr val="E16B0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11860" y="1628800"/>
            <a:ext cx="2520280" cy="2808312"/>
          </a:xfrm>
        </p:spPr>
        <p:txBody>
          <a:bodyPr>
            <a:normAutofit/>
          </a:bodyPr>
          <a:lstStyle/>
          <a:p>
            <a:pPr marL="4333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CA" sz="1600" dirty="0" smtClean="0"/>
          </a:p>
          <a:p>
            <a:pPr marL="433388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2000" b="1" i="1" dirty="0" smtClean="0"/>
              <a:t>Coopération</a:t>
            </a:r>
          </a:p>
          <a:p>
            <a:pPr marL="433388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CA" sz="2000" b="1" i="1" dirty="0" smtClean="0"/>
          </a:p>
          <a:p>
            <a:pPr marL="433388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2000" b="1" i="1" dirty="0" smtClean="0"/>
              <a:t>Intégrité</a:t>
            </a:r>
          </a:p>
          <a:p>
            <a:pPr marL="433388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CA" sz="2000" b="1" i="1" dirty="0" smtClean="0"/>
          </a:p>
          <a:p>
            <a:pPr marL="433388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2000" b="1" i="1" dirty="0" smtClean="0"/>
              <a:t>Reconnaissance</a:t>
            </a:r>
          </a:p>
          <a:p>
            <a:pPr marL="433388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CA" sz="2000" b="1" i="1" dirty="0" smtClean="0"/>
          </a:p>
          <a:p>
            <a:pPr marL="433388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2000" b="1" i="1" dirty="0" smtClean="0"/>
              <a:t>Rayonnement</a:t>
            </a:r>
            <a:endParaRPr lang="fr-CA" sz="2000" b="1" i="1" dirty="0"/>
          </a:p>
        </p:txBody>
      </p:sp>
    </p:spTree>
    <p:extLst>
      <p:ext uri="{BB962C8B-B14F-4D97-AF65-F5344CB8AC3E}">
        <p14:creationId xmlns:p14="http://schemas.microsoft.com/office/powerpoint/2010/main" val="19571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PLAN D’ACTION</a:t>
            </a:r>
            <a:endParaRPr lang="fr-CA" dirty="0">
              <a:solidFill>
                <a:srgbClr val="E16B09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874944"/>
              </p:ext>
            </p:extLst>
          </p:nvPr>
        </p:nvGraphicFramePr>
        <p:xfrm>
          <a:off x="341530" y="1340769"/>
          <a:ext cx="8460940" cy="3474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74286"/>
                <a:gridCol w="2952328"/>
                <a:gridCol w="2934326"/>
              </a:tblGrid>
              <a:tr h="48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ACTIONS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7" marR="49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RÉSULTATS ESCOMPTÉS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7" marR="49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RÉSULTATS OBTENUS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7" marR="49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7" marR="49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7" marR="49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7" marR="49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389">
                <a:tc>
                  <a:txBody>
                    <a:bodyPr/>
                    <a:lstStyle/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F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Assurer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le suivi suite à l’étude de la firme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Solis</a:t>
                      </a:r>
                      <a:endParaRPr lang="fr-F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1930" marR="135890" indent="-180340"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6525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Réviser les règlements généraux de la </a:t>
                      </a: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Fondation</a:t>
                      </a:r>
                    </a:p>
                    <a:p>
                      <a:pPr marL="342900" marR="136525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CA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1930" marR="136525" indent="-18034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136525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Rencontrer les services et les départements du Cégep de </a:t>
                      </a: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Sherbrooke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01930" marR="136525" indent="-18034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01930" marR="136525" indent="-18034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7" marR="49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F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Les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firmes à contacter sont identifiées et les premières ententes sont signées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6225" marR="135890"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Les règlements généraux révisés sont soumis à la réunion du conseil d’administration de juin 2017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6225" marR="136525" indent="-22860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Tous les services et départements ont été rencontrés en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2016-2017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76225" marR="136525" indent="-22860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76225" marR="136525" indent="-22860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76225" marR="136525" indent="-22860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49957" marR="49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F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Trois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firmes ont été identifiées et une offre a été déposée à une des firmes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135890" indent="-45720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Les nouveaux règlements généraux ont été soumis au C. A. du 27 septembre 2017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135890" indent="-457200"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Des rencontres ont eu lieu dans 26 départements et services du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Cégep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957" marR="49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PLAN D’ACTION (suite)</a:t>
            </a:r>
            <a:endParaRPr lang="fr-CA" dirty="0">
              <a:solidFill>
                <a:srgbClr val="E16B09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16002"/>
              </p:ext>
            </p:extLst>
          </p:nvPr>
        </p:nvGraphicFramePr>
        <p:xfrm>
          <a:off x="390364" y="1268760"/>
          <a:ext cx="8363271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71728"/>
                <a:gridCol w="2780749"/>
                <a:gridCol w="3010794"/>
              </a:tblGrid>
              <a:tr h="494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ACTIONS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RÉSULTATS ESCOMPTÉS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chemeClr val="tx1"/>
                          </a:solidFill>
                          <a:effectLst/>
                        </a:rPr>
                        <a:t>RÉSULTATS OBTENUS</a:t>
                      </a:r>
                      <a:endParaRPr lang="fr-C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722">
                <a:tc>
                  <a:txBody>
                    <a:bodyPr/>
                    <a:lstStyle/>
                    <a:p>
                      <a:pPr marL="201930" marR="136525" indent="-18034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  </a:t>
                      </a:r>
                    </a:p>
                    <a:p>
                      <a:pPr marL="342900" marR="136525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  <a:defRPr/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</a:rPr>
                        <a:t>Mettre en place la Loterie-voyage</a:t>
                      </a:r>
                    </a:p>
                    <a:p>
                      <a:pPr marL="342900" marR="136525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  <a:defRPr/>
                      </a:pPr>
                      <a:endParaRPr lang="fr-CA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6525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CA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6525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CA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6525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C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Offrir </a:t>
                      </a: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des œuvres d’art aux employés du Cégep de Sherbrooke</a:t>
                      </a:r>
                    </a:p>
                    <a:p>
                      <a:pPr marL="201930" marR="136525" indent="-18034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 marL="342900" marR="136525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CA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6525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C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Tenir </a:t>
                      </a: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une campagne de financement annuelle à l’interne</a:t>
                      </a:r>
                    </a:p>
                    <a:p>
                      <a:pPr marL="201930" marR="136525" indent="-18034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6225" marR="136525" indent="-22860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  </a:t>
                      </a:r>
                    </a:p>
                    <a:p>
                      <a:pPr marL="342900" marR="13589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Premier tirage le 9 février 2017</a:t>
                      </a:r>
                    </a:p>
                    <a:p>
                      <a:pPr marL="342900" marR="13589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  <a:defRPr/>
                      </a:pPr>
                      <a:endParaRPr lang="fr-CA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FR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FR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endParaRPr lang="fr-FR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Un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encan silencieux aura lieu à l’hiver 2017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6225" marR="136525" indent="-22860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76225" marR="136525" indent="-22860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76225" marR="136525" indent="-22860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13589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</a:rPr>
                        <a:t>Le recrutement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des personnes dans les départements et services pour soutenir la campagne annuelle 2017 est terminé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35890" indent="-45720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Nous avons vendu 103 billets sur 200. Suite à une consultation à l’interne, nous continuerons en 2017-2018 avec ce moyen de financement</a:t>
                      </a:r>
                    </a:p>
                    <a:p>
                      <a:pPr marL="342900" marR="13589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  <a:defRPr/>
                      </a:pPr>
                      <a:endParaRPr lang="fr-CA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L’encan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n’a pas eu lieu, il sera remplacé en 2017-2018 par une soirée Scotch &amp; Bière comme moyen de financement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135890" indent="-457200" algn="just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91440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La campagne a été lancée au Café de la rentrée en août 2017. Le recrutement s’avère difficile, par contre les donateurs acceptent d’être identifiés</a:t>
                      </a:r>
                      <a:endParaRPr lang="fr-CA" sz="1200" b="1" dirty="0">
                        <a:solidFill>
                          <a:schemeClr val="tx1"/>
                        </a:solidFill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2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797734" cy="1656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2274097"/>
            <a:ext cx="3726137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/>
              <a:t>50 œuvres d’art mises à l’encan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/>
              <a:t>220 personnes présentes à la soirée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/>
              <a:t>L’activité a permis d’amasser </a:t>
            </a:r>
            <a:r>
              <a:rPr lang="fr-C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64 865 $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12" y="825158"/>
            <a:ext cx="3995889" cy="26636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09512" y="3573016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/>
              <a:t>15</a:t>
            </a:r>
            <a:r>
              <a:rPr lang="fr-CA" i="1" baseline="30000" dirty="0"/>
              <a:t>e</a:t>
            </a:r>
            <a:r>
              <a:rPr lang="fr-CA" i="1" dirty="0"/>
              <a:t> </a:t>
            </a:r>
            <a:r>
              <a:rPr lang="fr-CA" i="1" dirty="0" smtClean="0"/>
              <a:t>édition </a:t>
            </a:r>
            <a:r>
              <a:rPr lang="fr-CA" i="1" dirty="0" err="1" smtClean="0"/>
              <a:t>Automn’Art</a:t>
            </a:r>
            <a:r>
              <a:rPr lang="fr-CA" i="1" dirty="0" smtClean="0"/>
              <a:t> 2016</a:t>
            </a:r>
          </a:p>
          <a:p>
            <a:pPr algn="ctr"/>
            <a:r>
              <a:rPr lang="fr-CA" sz="1200" dirty="0" smtClean="0"/>
              <a:t>Marie-France Bélanger, directrice générale du Cégep,</a:t>
            </a:r>
          </a:p>
          <a:p>
            <a:pPr algn="ctr"/>
            <a:r>
              <a:rPr lang="fr-CA" sz="1200" dirty="0" smtClean="0"/>
              <a:t>Pierre </a:t>
            </a:r>
            <a:r>
              <a:rPr lang="fr-CA" sz="1200" dirty="0"/>
              <a:t>Jones, </a:t>
            </a:r>
            <a:r>
              <a:rPr lang="fr-CA" sz="1000" dirty="0"/>
              <a:t>CPA, CA, M. Fisc., Associé</a:t>
            </a:r>
            <a:r>
              <a:rPr lang="fr-CA" sz="1000" dirty="0" smtClean="0"/>
              <a:t>, Raymond Chabot Grant Thornton, </a:t>
            </a:r>
            <a:r>
              <a:rPr lang="fr-CA" sz="1200" dirty="0" smtClean="0"/>
              <a:t>coprésident d’honneur,</a:t>
            </a:r>
          </a:p>
          <a:p>
            <a:pPr algn="ctr"/>
            <a:r>
              <a:rPr lang="fr-CA" sz="1200" dirty="0" smtClean="0"/>
              <a:t>Lucie </a:t>
            </a:r>
            <a:r>
              <a:rPr lang="fr-CA" sz="1200" dirty="0"/>
              <a:t>Levasseur, </a:t>
            </a:r>
            <a:r>
              <a:rPr lang="fr-CA" sz="1200" dirty="0" smtClean="0"/>
              <a:t>artiste, coprésidente d’honneur</a:t>
            </a:r>
          </a:p>
          <a:p>
            <a:pPr algn="ctr"/>
            <a:r>
              <a:rPr lang="fr-CA" sz="1200" dirty="0" smtClean="0"/>
              <a:t>François </a:t>
            </a:r>
            <a:r>
              <a:rPr lang="fr-CA" sz="1200" dirty="0" err="1" smtClean="0"/>
              <a:t>Coutu</a:t>
            </a:r>
            <a:r>
              <a:rPr lang="fr-CA" sz="1200" dirty="0" smtClean="0"/>
              <a:t>, président de la Fondation </a:t>
            </a:r>
            <a:r>
              <a:rPr lang="fr-CA" sz="1000" dirty="0" smtClean="0"/>
              <a:t>(octobre 2016)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1723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altLang="fr-FR" dirty="0" smtClean="0">
                <a:solidFill>
                  <a:srgbClr val="E16B09"/>
                </a:solidFill>
              </a:rPr>
              <a:t>Aide aux étudiantes et aux étudiants</a:t>
            </a:r>
            <a:br>
              <a:rPr lang="fr-CA" altLang="fr-FR" dirty="0" smtClean="0">
                <a:solidFill>
                  <a:srgbClr val="E16B09"/>
                </a:solidFill>
              </a:rPr>
            </a:br>
            <a:r>
              <a:rPr lang="fr-CA" altLang="fr-FR" dirty="0" smtClean="0">
                <a:solidFill>
                  <a:srgbClr val="E16B09"/>
                </a:solidFill>
              </a:rPr>
              <a:t> en difficulté financière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82452" y="1484785"/>
            <a:ext cx="6779096" cy="3456384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endParaRPr lang="fr-CA" altLang="fr-FR" sz="1800" dirty="0" smtClean="0"/>
          </a:p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119 étudiants ont été rencontrés pour un total de 169 consultations auprès </a:t>
            </a:r>
            <a:r>
              <a:rPr lang="fr-CA" altLang="fr-FR" sz="1800" dirty="0"/>
              <a:t>des travailleurs </a:t>
            </a:r>
            <a:r>
              <a:rPr lang="fr-CA" altLang="fr-FR" sz="1800" dirty="0" smtClean="0"/>
              <a:t>sociaux</a:t>
            </a:r>
          </a:p>
          <a:p>
            <a:pPr marL="1168400" indent="-271463">
              <a:buFont typeface="Wingdings" panose="05000000000000000000" pitchFamily="2" charset="2"/>
              <a:buChar char="ü"/>
            </a:pPr>
            <a:r>
              <a:rPr lang="fr-CA" sz="1400" dirty="0" smtClean="0"/>
              <a:t>75 %</a:t>
            </a:r>
            <a:r>
              <a:rPr lang="fr-CA" sz="1400" dirty="0"/>
              <a:t> </a:t>
            </a:r>
            <a:r>
              <a:rPr lang="fr-CA" sz="1400" dirty="0" smtClean="0"/>
              <a:t> sont prestataires </a:t>
            </a:r>
            <a:r>
              <a:rPr lang="fr-CA" sz="1400" dirty="0"/>
              <a:t>de </a:t>
            </a:r>
            <a:r>
              <a:rPr lang="fr-CA" sz="1400" dirty="0" smtClean="0"/>
              <a:t>l’aide </a:t>
            </a:r>
            <a:r>
              <a:rPr lang="fr-CA" sz="1400" dirty="0"/>
              <a:t>financière aux études</a:t>
            </a:r>
          </a:p>
          <a:p>
            <a:pPr marL="1168400" indent="-271463">
              <a:buFont typeface="Wingdings" panose="05000000000000000000" pitchFamily="2" charset="2"/>
              <a:buChar char="ü"/>
            </a:pPr>
            <a:r>
              <a:rPr lang="fr-CA" sz="1400" dirty="0" smtClean="0"/>
              <a:t>33%</a:t>
            </a:r>
            <a:r>
              <a:rPr lang="fr-CA" sz="1400" dirty="0"/>
              <a:t> </a:t>
            </a:r>
            <a:r>
              <a:rPr lang="fr-CA" sz="1400" dirty="0" smtClean="0"/>
              <a:t>sont des étudiants-parents</a:t>
            </a:r>
            <a:endParaRPr lang="fr-CA" sz="1400" dirty="0"/>
          </a:p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32 dons pour le paiement de frais d’inscription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8 </a:t>
            </a:r>
            <a:r>
              <a:rPr lang="fr-CA" altLang="fr-FR" sz="1800" dirty="0"/>
              <a:t>consultations auprès de </a:t>
            </a:r>
            <a:r>
              <a:rPr lang="fr-CA" altLang="fr-FR" sz="1800" dirty="0" smtClean="0"/>
              <a:t>spécialistes</a:t>
            </a:r>
            <a:endParaRPr lang="fr-CA" altLang="fr-FR" sz="1800" dirty="0"/>
          </a:p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28 505 $ ont </a:t>
            </a:r>
            <a:r>
              <a:rPr lang="fr-CA" altLang="fr-FR" sz="1800" dirty="0"/>
              <a:t>été consacrés </a:t>
            </a:r>
            <a:r>
              <a:rPr lang="fr-CA" altLang="fr-FR" sz="1800" dirty="0" smtClean="0"/>
              <a:t>à répondre </a:t>
            </a:r>
            <a:r>
              <a:rPr lang="fr-CA" altLang="fr-FR" sz="1800" dirty="0"/>
              <a:t>aux </a:t>
            </a:r>
            <a:r>
              <a:rPr lang="fr-CA" altLang="fr-FR" sz="1800" dirty="0" smtClean="0"/>
              <a:t>étudiantes </a:t>
            </a:r>
            <a:br>
              <a:rPr lang="fr-CA" altLang="fr-FR" sz="1800" dirty="0" smtClean="0"/>
            </a:br>
            <a:r>
              <a:rPr lang="fr-CA" altLang="fr-FR" sz="1800" dirty="0" smtClean="0"/>
              <a:t>et aux étudiants présentant des difficultés financières</a:t>
            </a:r>
            <a:endParaRPr lang="fr-CA" altLang="fr-FR" sz="18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53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620688"/>
            <a:ext cx="3178696" cy="1512168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E16B09"/>
                </a:solidFill>
              </a:rPr>
              <a:t>Paniers de Noël</a:t>
            </a:r>
            <a:br>
              <a:rPr lang="fr-CA" dirty="0" smtClean="0">
                <a:solidFill>
                  <a:srgbClr val="E16B09"/>
                </a:solidFill>
              </a:rPr>
            </a:br>
            <a:r>
              <a:rPr lang="fr-CA" sz="1600" i="1" dirty="0" smtClean="0">
                <a:solidFill>
                  <a:srgbClr val="E16B09"/>
                </a:solidFill>
              </a:rPr>
              <a:t>23</a:t>
            </a:r>
            <a:r>
              <a:rPr lang="fr-CA" sz="1600" i="1" baseline="30000" dirty="0" smtClean="0">
                <a:solidFill>
                  <a:srgbClr val="E16B09"/>
                </a:solidFill>
              </a:rPr>
              <a:t>e</a:t>
            </a:r>
            <a:r>
              <a:rPr lang="fr-CA" sz="1600" i="1" dirty="0" smtClean="0">
                <a:solidFill>
                  <a:srgbClr val="E16B09"/>
                </a:solidFill>
              </a:rPr>
              <a:t> édition</a:t>
            </a:r>
            <a:endParaRPr lang="fr-CA" sz="1600" i="1" dirty="0">
              <a:solidFill>
                <a:srgbClr val="E16B0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560" y="2276872"/>
            <a:ext cx="7805152" cy="270030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103 paniers remis</a:t>
            </a:r>
            <a:endParaRPr lang="fr-CA" altLang="fr-FR" sz="1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Confection des paniers le 10 décembre 2016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Les bons d’achat alimentaires ont encore été favorisés cette année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fr-CA" altLang="fr-FR" sz="1800" dirty="0" smtClean="0"/>
              <a:t>Participation de 60 bénévoles du Cégep et leur famille</a:t>
            </a:r>
          </a:p>
          <a:p>
            <a:pPr marL="57150" indent="0" algn="just">
              <a:spcBef>
                <a:spcPts val="600"/>
              </a:spcBef>
              <a:spcAft>
                <a:spcPts val="400"/>
              </a:spcAft>
              <a:buNone/>
            </a:pPr>
            <a:r>
              <a:rPr lang="fr-CA" sz="1300" i="1" dirty="0" smtClean="0"/>
              <a:t>Merci aux membres </a:t>
            </a:r>
            <a:r>
              <a:rPr lang="fr-CA" sz="1300" i="1" dirty="0"/>
              <a:t>du personnel et de la communauté étudiante ainsi que de partenaires de la région, soit </a:t>
            </a:r>
            <a:r>
              <a:rPr lang="fr-CA" sz="1300" b="1" i="1" dirty="0"/>
              <a:t>Boulangerie Georges, Desjardins Caisse </a:t>
            </a:r>
            <a:r>
              <a:rPr lang="fr-CA" sz="1300" b="1" i="1" dirty="0" smtClean="0"/>
              <a:t>des Deux-Rivières </a:t>
            </a:r>
            <a:r>
              <a:rPr lang="fr-CA" sz="1300" b="1" i="1" dirty="0"/>
              <a:t>de Sherbrooke</a:t>
            </a:r>
            <a:r>
              <a:rPr lang="fr-CA" sz="1300" i="1" dirty="0"/>
              <a:t>, les enfants de la maternelle et prématernelle de </a:t>
            </a:r>
            <a:r>
              <a:rPr lang="fr-CA" sz="1300" b="1" i="1" dirty="0"/>
              <a:t>l’École </a:t>
            </a:r>
            <a:r>
              <a:rPr lang="fr-CA" sz="1300" b="1" i="1" dirty="0" err="1"/>
              <a:t>Anglissimo</a:t>
            </a:r>
            <a:r>
              <a:rPr lang="fr-CA" sz="1300" i="1" dirty="0"/>
              <a:t>, </a:t>
            </a:r>
            <a:r>
              <a:rPr lang="fr-CA" sz="1300" b="1" i="1" dirty="0"/>
              <a:t>Laboratoires Charles River, Pharmacie </a:t>
            </a:r>
            <a:r>
              <a:rPr lang="fr-CA" sz="1300" b="1" i="1" dirty="0" err="1"/>
              <a:t>Proxim</a:t>
            </a:r>
            <a:r>
              <a:rPr lang="fr-CA" sz="1300" b="1" i="1" dirty="0"/>
              <a:t> Marchessault, Pharmacie </a:t>
            </a:r>
            <a:r>
              <a:rPr lang="fr-CA" sz="1300" b="1" i="1" dirty="0" err="1"/>
              <a:t>Proxim</a:t>
            </a:r>
            <a:r>
              <a:rPr lang="fr-CA" sz="1300" b="1" i="1" dirty="0"/>
              <a:t> Thibault et </a:t>
            </a:r>
            <a:r>
              <a:rPr lang="fr-CA" sz="1300" b="1" i="1" dirty="0" err="1"/>
              <a:t>Provigo</a:t>
            </a:r>
            <a:r>
              <a:rPr lang="fr-CA" sz="1300" b="1" i="1" dirty="0"/>
              <a:t> Daniel </a:t>
            </a:r>
            <a:r>
              <a:rPr lang="fr-CA" sz="1300" b="1" i="1" dirty="0" smtClean="0"/>
              <a:t>Larouche</a:t>
            </a:r>
            <a:r>
              <a:rPr lang="fr-CA" sz="1300" i="1" dirty="0" smtClean="0"/>
              <a:t>, </a:t>
            </a:r>
            <a:r>
              <a:rPr lang="fr-CA" sz="1300" b="1" i="1" dirty="0" smtClean="0"/>
              <a:t>l’Association </a:t>
            </a:r>
            <a:r>
              <a:rPr lang="fr-CA" sz="1300" b="1" i="1" dirty="0"/>
              <a:t>des cadres </a:t>
            </a:r>
            <a:r>
              <a:rPr lang="fr-CA" sz="1300" i="1" dirty="0"/>
              <a:t>et </a:t>
            </a:r>
            <a:r>
              <a:rPr lang="fr-CA" sz="1300" b="1" i="1" dirty="0"/>
              <a:t>l’Association étudiante du Cégep de Sherbrooke</a:t>
            </a:r>
            <a:r>
              <a:rPr lang="fr-CA" sz="1300" i="1" dirty="0"/>
              <a:t>, la </a:t>
            </a:r>
            <a:r>
              <a:rPr lang="fr-CA" sz="1300" b="1" i="1" dirty="0"/>
              <a:t>Coop du Cégep </a:t>
            </a:r>
            <a:r>
              <a:rPr lang="fr-CA" sz="1300" i="1" dirty="0"/>
              <a:t>et le </a:t>
            </a:r>
            <a:r>
              <a:rPr lang="fr-CA" sz="1300" b="1" i="1" dirty="0"/>
              <a:t>département de Techniques de santé </a:t>
            </a:r>
            <a:r>
              <a:rPr lang="fr-CA" sz="1300" b="1" i="1" dirty="0" smtClean="0"/>
              <a:t>animale</a:t>
            </a:r>
            <a:r>
              <a:rPr lang="fr-CA" sz="1300" i="1" dirty="0" smtClean="0"/>
              <a:t>.</a:t>
            </a:r>
            <a:endParaRPr lang="fr-CA" sz="1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690070" cy="2325494"/>
          </a:xfrm>
          <a:prstGeom prst="rect">
            <a:avLst/>
          </a:prstGeom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9225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637</Words>
  <Application>Microsoft Office PowerPoint</Application>
  <PresentationFormat>Affichage à l'écran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Courier New</vt:lpstr>
      <vt:lpstr>Palatino</vt:lpstr>
      <vt:lpstr>Symbol</vt:lpstr>
      <vt:lpstr>Times</vt:lpstr>
      <vt:lpstr>Times New Roman</vt:lpstr>
      <vt:lpstr>Wingdings</vt:lpstr>
      <vt:lpstr>Thème Office</vt:lpstr>
      <vt:lpstr>Rapport annuel 2016-2017</vt:lpstr>
      <vt:lpstr>MISSION</vt:lpstr>
      <vt:lpstr>VISION</vt:lpstr>
      <vt:lpstr>VALEURS</vt:lpstr>
      <vt:lpstr>PLAN D’ACTION</vt:lpstr>
      <vt:lpstr>PLAN D’ACTION (suite)</vt:lpstr>
      <vt:lpstr>Présentation PowerPoint</vt:lpstr>
      <vt:lpstr>Aide aux étudiantes et aux étudiants  en difficulté financière</vt:lpstr>
      <vt:lpstr>Paniers de Noël 23e édition</vt:lpstr>
      <vt:lpstr>Bourses 2016-2017</vt:lpstr>
      <vt:lpstr>Bourses dédiées</vt:lpstr>
      <vt:lpstr>Bourses dédiées (suite)</vt:lpstr>
      <vt:lpstr>Prix Coup de cœur de la Fondation</vt:lpstr>
      <vt:lpstr>Présidente :   Johanne Ceelen, consultante en GRH, Humania Consultation inc. Vice-présidente :  Caroline Désorcy, directrice financière, Tim Hortons Secrétaire :   François Coutu, associé, Espace vital architecture Trésorière :   Mélanie Labrecque, directrice RCGT Administratrices et administrateurs:  Marie-France Bélanger, directrice générale Cégep de Sherbrooke    Denis Bourque, propriétaire Tim Hortons    Me Frédérick Breton, Lavery avocats    Daniel Lemay, directeur Caisse Desjardins des Deux-Rivières    Manon Ouellet, coordonnatrice C.E.R.E.F.S. Cégep Représentante cadres :  Petra Funk, directrice Centre des médias Cégep Représentante professionnels : Guylaine Fisette, conseillère en communications Cégep Représentante soutien :  Nancy Gouin, technicienne en éducation spécialisée Cégep Représentants étudiants :  Jonathan Savard    Nico Lavoie Directeur de la Fondation :  Mario Dubois Adjointe administrative :  Cynthia Comtois    </vt:lpstr>
      <vt:lpstr>Merci de votre précieuse collaboration!</vt:lpstr>
    </vt:vector>
  </TitlesOfParts>
  <Company>Cegep de Sherbrooke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des activité 2013-2014</dc:title>
  <dc:creator>Service de l'Informatique</dc:creator>
  <cp:lastModifiedBy>Service de l'Informatique</cp:lastModifiedBy>
  <cp:revision>171</cp:revision>
  <cp:lastPrinted>2018-01-11T18:11:54Z</cp:lastPrinted>
  <dcterms:created xsi:type="dcterms:W3CDTF">2014-10-27T13:58:39Z</dcterms:created>
  <dcterms:modified xsi:type="dcterms:W3CDTF">2018-01-11T18:12:17Z</dcterms:modified>
</cp:coreProperties>
</file>