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9" r:id="rId4"/>
    <p:sldId id="271" r:id="rId5"/>
    <p:sldId id="268" r:id="rId6"/>
    <p:sldId id="264" r:id="rId7"/>
    <p:sldId id="267" r:id="rId8"/>
    <p:sldId id="263" r:id="rId9"/>
    <p:sldId id="266" r:id="rId10"/>
    <p:sldId id="260" r:id="rId11"/>
    <p:sldId id="270" r:id="rId12"/>
    <p:sldId id="272" r:id="rId13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57" d="100"/>
          <a:sy n="57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finearts/studio-arts/programs/undergraduate/apply.html" TargetMode="External"/><Relationship Id="rId2" Type="http://schemas.openxmlformats.org/officeDocument/2006/relationships/hyperlink" Target="https://etudier.uqam.ca/exigences-programmes-1er-cycle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concordia.ca/finearts/academics/portfolio-day.html" TargetMode="External"/><Relationship Id="rId4" Type="http://schemas.openxmlformats.org/officeDocument/2006/relationships/hyperlink" Target="https://www.concordia.ca/finearts/cinema/programs/film-production/film-production-bfa/film-production-admission-requirements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ites.cegep-ste-foy.qc.ca/fileadmin/documents/carrefourconseil/Orientation/les-communications-et-moi_2015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herbrooke.ca/admission/programme/234/baccalaureat-en-communication-appliquee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ordia.ca/artsci/coms/programs/undergraduate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ordia.ca/academics/undergraduate/film-production.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ssion.umontreal.ca/programmes/certificat-en-communication-appliquee/" TargetMode="External"/><Relationship Id="rId2" Type="http://schemas.openxmlformats.org/officeDocument/2006/relationships/hyperlink" Target="http://com.umontreal.ca/programmes-cours/premier-cycle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histart.umontreal.ca/accueil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cation.uqam.ca/programmes/programmes-de-premier-cycle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cation.uqam.ca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rts.uottawa.ca/communication/fr/premier-cycle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laval.ca/les-etudes/programmes/repertoire/details/baccalaureat-en-communication-publique-ba.html#presentation-generale" TargetMode="External"/><Relationship Id="rId3" Type="http://schemas.openxmlformats.org/officeDocument/2006/relationships/hyperlink" Target="http://etudier.uqo.ca/programmes/7649" TargetMode="External"/><Relationship Id="rId7" Type="http://schemas.openxmlformats.org/officeDocument/2006/relationships/hyperlink" Target="https://www.teluq.ca/site/etudes/offre/prog/TELUQ/7887/#presentation" TargetMode="External"/><Relationship Id="rId2" Type="http://schemas.openxmlformats.org/officeDocument/2006/relationships/hyperlink" Target="https://www.umoncton.ca/umcm-fass-infocom/node/9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oraprdnt.uqtr.uquebec.ca/pls/apex/f?p=PGMA000:10:::NO:RP,10:P10_CD_PGM:8008" TargetMode="External"/><Relationship Id="rId5" Type="http://schemas.openxmlformats.org/officeDocument/2006/relationships/hyperlink" Target="https://www.ubishops.ca/academic-programs/faculty-of-arts-and-science/humanities/english/" TargetMode="External"/><Relationship Id="rId4" Type="http://schemas.openxmlformats.org/officeDocument/2006/relationships/hyperlink" Target="https://programmes.uqac.ca/6515/offici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40058" y="1005859"/>
            <a:ext cx="8361229" cy="2098226"/>
          </a:xfrm>
        </p:spPr>
        <p:txBody>
          <a:bodyPr/>
          <a:lstStyle/>
          <a:p>
            <a:pPr algn="r"/>
            <a:r>
              <a:rPr lang="fr-CA" sz="4800" dirty="0" smtClean="0"/>
              <a:t>Admission universitaire</a:t>
            </a:r>
            <a:br>
              <a:rPr lang="fr-CA" sz="4800" dirty="0" smtClean="0"/>
            </a:br>
            <a:r>
              <a:rPr lang="fr-CA" sz="4800" dirty="0" smtClean="0"/>
              <a:t>en communication</a:t>
            </a:r>
            <a:endParaRPr lang="fr-CA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64143" y="3791523"/>
            <a:ext cx="6831673" cy="1711353"/>
          </a:xfrm>
        </p:spPr>
        <p:txBody>
          <a:bodyPr>
            <a:normAutofit/>
          </a:bodyPr>
          <a:lstStyle/>
          <a:p>
            <a:endParaRPr lang="fr-CA" sz="1600" dirty="0" smtClean="0"/>
          </a:p>
          <a:p>
            <a:pPr algn="l"/>
            <a:r>
              <a:rPr lang="fr-CA" sz="2000" dirty="0" smtClean="0"/>
              <a:t>Service d’orientation et d’aide à l’emploi</a:t>
            </a:r>
          </a:p>
          <a:p>
            <a:pPr algn="l"/>
            <a:r>
              <a:rPr lang="fr-CA" sz="1600" dirty="0" smtClean="0"/>
              <a:t>Cégep de Sherbrooke</a:t>
            </a:r>
          </a:p>
          <a:p>
            <a:pPr algn="l"/>
            <a:r>
              <a:rPr lang="fr-CA" sz="1400" dirty="0" smtClean="0"/>
              <a:t>Josée Carrière, CO</a:t>
            </a:r>
          </a:p>
          <a:p>
            <a:pPr algn="l"/>
            <a:r>
              <a:rPr lang="fr-CA" sz="1400" dirty="0" smtClean="0"/>
              <a:t>Janvier 2021</a:t>
            </a:r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276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PORT FOLIO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7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5274" y="2146594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fr-CA" sz="2400" dirty="0" smtClean="0"/>
              <a:t>Portfolio UQAM</a:t>
            </a:r>
            <a:r>
              <a:rPr lang="fr-CA" sz="1800" dirty="0" smtClean="0">
                <a:hlinkClick r:id="rId2"/>
              </a:rPr>
              <a:t/>
            </a:r>
            <a:br>
              <a:rPr lang="fr-CA" sz="1800" dirty="0" smtClean="0">
                <a:hlinkClick r:id="rId2"/>
              </a:rPr>
            </a:br>
            <a:r>
              <a:rPr lang="fr-CA" sz="1800" dirty="0" smtClean="0">
                <a:hlinkClick r:id="rId2"/>
              </a:rPr>
              <a:t>https</a:t>
            </a:r>
            <a:r>
              <a:rPr lang="fr-CA" sz="1800" dirty="0">
                <a:hlinkClick r:id="rId2"/>
              </a:rPr>
              <a:t>://</a:t>
            </a:r>
            <a:r>
              <a:rPr lang="fr-CA" sz="1800" dirty="0" smtClean="0">
                <a:hlinkClick r:id="rId2"/>
              </a:rPr>
              <a:t>etudier.uqam.ca/exigences-programmes-1er-cycle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1800" dirty="0"/>
              <a:t/>
            </a:r>
            <a:br>
              <a:rPr lang="fr-CA" sz="1800" dirty="0"/>
            </a:b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2400" dirty="0" smtClean="0"/>
              <a:t>Portfolio Concordia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1800" dirty="0">
                <a:hlinkClick r:id="rId3"/>
              </a:rPr>
              <a:t>https://</a:t>
            </a:r>
            <a:r>
              <a:rPr lang="fr-CA" sz="1800" dirty="0" smtClean="0">
                <a:hlinkClick r:id="rId3"/>
              </a:rPr>
              <a:t>www.concordia.ca/finearts/studio-arts/programs/undergraduate/apply.html</a:t>
            </a:r>
            <a:r>
              <a:rPr lang="fr-CA" sz="1800" dirty="0"/>
              <a:t/>
            </a:r>
            <a:br>
              <a:rPr lang="fr-CA" sz="1800" dirty="0"/>
            </a:br>
            <a:r>
              <a:rPr lang="fr-CA" sz="1800" dirty="0"/>
              <a:t>https://www.concordia.ca/finearts/cinema/programs/film-production/film-production-bfa/film-production-admission-requirements.html</a:t>
            </a:r>
            <a:r>
              <a:rPr lang="fr-CA" sz="1800" dirty="0" smtClean="0">
                <a:hlinkClick r:id="rId4"/>
              </a:rPr>
              <a:t/>
            </a:r>
            <a:br>
              <a:rPr lang="fr-CA" sz="1800" dirty="0" smtClean="0">
                <a:hlinkClick r:id="rId4"/>
              </a:rPr>
            </a:b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2400" dirty="0" smtClean="0"/>
              <a:t>Journée Portfolio Concordia</a:t>
            </a:r>
            <a:r>
              <a:rPr lang="fr-CA" sz="1800" dirty="0"/>
              <a:t/>
            </a:r>
            <a:br>
              <a:rPr lang="fr-CA" sz="1800" dirty="0"/>
            </a:br>
            <a:r>
              <a:rPr lang="fr-CA" sz="1800" dirty="0" smtClean="0">
                <a:hlinkClick r:id="rId5"/>
              </a:rPr>
              <a:t>https://www.concordia.ca/finearts/academics/portfolio-day.html</a:t>
            </a:r>
            <a:r>
              <a:rPr lang="fr-CA" sz="1800" dirty="0" smtClean="0"/>
              <a:t/>
            </a:r>
            <a:br>
              <a:rPr lang="fr-CA" sz="1800" dirty="0" smtClean="0"/>
            </a:b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77034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8150" y="2421706"/>
            <a:ext cx="9612971" cy="2852737"/>
          </a:xfrm>
        </p:spPr>
        <p:txBody>
          <a:bodyPr>
            <a:normAutofit/>
          </a:bodyPr>
          <a:lstStyle/>
          <a:p>
            <a:r>
              <a:rPr lang="fr-CA" sz="3200" dirty="0" smtClean="0"/>
              <a:t>Professions </a:t>
            </a:r>
            <a:r>
              <a:rPr lang="fr-CA" sz="3200" dirty="0"/>
              <a:t>en communication</a:t>
            </a:r>
            <a:br>
              <a:rPr lang="fr-CA" sz="3200" dirty="0"/>
            </a:br>
            <a:r>
              <a:rPr lang="fr-CA" sz="1600" dirty="0"/>
              <a:t>https://www.aide.ulaval.ca/wp-content/uploads/2018/07/Les_communications_et_moi_final_2018.pdf</a:t>
            </a:r>
            <a:r>
              <a:rPr lang="fr-CA" sz="1600" dirty="0" smtClean="0">
                <a:hlinkClick r:id="rId2"/>
              </a:rPr>
              <a:t/>
            </a:r>
            <a:br>
              <a:rPr lang="fr-CA" sz="1600" dirty="0" smtClean="0">
                <a:hlinkClick r:id="rId2"/>
              </a:rPr>
            </a:b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8166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lang="fr-CA" sz="3600" dirty="0" smtClean="0"/>
              <a:t>Programmes universitaires communication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7638"/>
              </p:ext>
            </p:extLst>
          </p:nvPr>
        </p:nvGraphicFramePr>
        <p:xfrm>
          <a:off x="1436319" y="1793101"/>
          <a:ext cx="8911590" cy="4749014"/>
        </p:xfrm>
        <a:graphic>
          <a:graphicData uri="http://schemas.openxmlformats.org/drawingml/2006/table">
            <a:tbl>
              <a:tblPr firstRow="1" firstCol="1" bandRow="1"/>
              <a:tblGrid>
                <a:gridCol w="1805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4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9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Programmes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Cote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Critères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d’admis/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places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4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Sherbrooke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</a:t>
                      </a: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communication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appliquée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places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communication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(uniquement ouvert à l’hiver)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ou Bac dans le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de votre intérêt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79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communication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appliquée 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Coopératif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rédaction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23,4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79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ommunication appliquée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Coopératif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communication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9740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communication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appliquée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Coopératif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communication marketing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7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lang="fr-CA" sz="3600" dirty="0" smtClean="0"/>
              <a:t>Programmes universitaires communication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814611"/>
              </p:ext>
            </p:extLst>
          </p:nvPr>
        </p:nvGraphicFramePr>
        <p:xfrm>
          <a:off x="1559886" y="1268627"/>
          <a:ext cx="9005591" cy="593124"/>
        </p:xfrm>
        <a:graphic>
          <a:graphicData uri="http://schemas.openxmlformats.org/drawingml/2006/table">
            <a:tbl>
              <a:tblPr firstRow="1" firstCol="1" bandRow="1"/>
              <a:tblGrid>
                <a:gridCol w="182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3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Programmes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Cote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Critères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d’admis/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places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740999"/>
              </p:ext>
            </p:extLst>
          </p:nvPr>
        </p:nvGraphicFramePr>
        <p:xfrm>
          <a:off x="1559886" y="1861751"/>
          <a:ext cx="9005590" cy="4672053"/>
        </p:xfrm>
        <a:graphic>
          <a:graphicData uri="http://schemas.openxmlformats.org/drawingml/2006/table">
            <a:tbl>
              <a:tblPr firstRow="1" firstCol="1" bandRow="1"/>
              <a:tblGrid>
                <a:gridCol w="182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3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441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Concordia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</a:t>
                      </a: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Demande d’admission à partir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l’option majeure ou spécialisation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Communication </a:t>
                      </a:r>
                      <a:r>
                        <a:rPr lang="fr-CA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studies</a:t>
                      </a:r>
                      <a:endParaRPr lang="fr-CA" sz="11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Spécialisation : 60 crédit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Majeure : 42 crédits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120 places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Rédaction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d’essai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Lettre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motivation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Deux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formulaires de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recommandation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Majeure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 ou Bac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 lien avec intérêts: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Arts, politique, environnement, histoire, sociologie, photo…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1240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Communication </a:t>
                      </a: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 cultural </a:t>
                      </a:r>
                      <a:r>
                        <a:rPr lang="fr-CA" sz="11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studies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(théorique et analyse)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Majeur : 42 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crédits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 places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52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Human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relations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Spécialisation : 60 crédit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Majeure : 42 crédits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Lettre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motivation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874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Journalism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Majeure: 45 crédits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 places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Lettre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motivation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7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2221" y="137280"/>
            <a:ext cx="9601200" cy="838200"/>
          </a:xfrm>
        </p:spPr>
        <p:txBody>
          <a:bodyPr>
            <a:normAutofit/>
          </a:bodyPr>
          <a:lstStyle/>
          <a:p>
            <a:r>
              <a:rPr lang="fr-CA" sz="3600" dirty="0" smtClean="0"/>
              <a:t>Programmes universitaires communication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520502"/>
              </p:ext>
            </p:extLst>
          </p:nvPr>
        </p:nvGraphicFramePr>
        <p:xfrm>
          <a:off x="1592838" y="749643"/>
          <a:ext cx="9258043" cy="593124"/>
        </p:xfrm>
        <a:graphic>
          <a:graphicData uri="http://schemas.openxmlformats.org/drawingml/2006/table">
            <a:tbl>
              <a:tblPr firstRow="1" firstCol="1" bandRow="1"/>
              <a:tblGrid>
                <a:gridCol w="178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2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Programmes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Cote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Critères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d’admis/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places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56276"/>
              </p:ext>
            </p:extLst>
          </p:nvPr>
        </p:nvGraphicFramePr>
        <p:xfrm>
          <a:off x="1592837" y="1342768"/>
          <a:ext cx="9258044" cy="5154709"/>
        </p:xfrm>
        <a:graphic>
          <a:graphicData uri="http://schemas.openxmlformats.org/drawingml/2006/table">
            <a:tbl>
              <a:tblPr firstRow="1" firstCol="1" bandRow="1"/>
              <a:tblGrid>
                <a:gridCol w="1609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478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b="1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Concordia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</a:t>
                      </a:r>
                      <a:endParaRPr lang="fr-CA" sz="12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b="1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Demande d’admission à partir</a:t>
                      </a:r>
                      <a:r>
                        <a:rPr lang="fr-CA" sz="1100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l’option majeure ou spécialisation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Film </a:t>
                      </a:r>
                      <a:r>
                        <a:rPr lang="fr-CA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Admission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à la majeure, possibilité de passer à la spécialisation au terme de la 2</a:t>
                      </a:r>
                      <a:r>
                        <a:rPr lang="fr-CA" sz="11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année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12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Film Animation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Options 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cinéma d’animation (60 crédits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Lettre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motivation 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Portfolio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places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747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Film production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Options 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Spécialisation en production cinématographique (66 crédits)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en production cinématographique (54 crédits)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Lettre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motivation 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Portfolio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places (700 à 800 demandes)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544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 </a:t>
                      </a: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 and Film Studies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 :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en histoire de l’art et études cinématographiques (60 crédits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5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6319" y="416719"/>
            <a:ext cx="9601200" cy="838200"/>
          </a:xfrm>
        </p:spPr>
        <p:txBody>
          <a:bodyPr>
            <a:normAutofit/>
          </a:bodyPr>
          <a:lstStyle/>
          <a:p>
            <a:r>
              <a:rPr lang="fr-CA" sz="3600" dirty="0" smtClean="0"/>
              <a:t>Programmes universitaires communication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07882"/>
              </p:ext>
            </p:extLst>
          </p:nvPr>
        </p:nvGraphicFramePr>
        <p:xfrm>
          <a:off x="1535172" y="1010195"/>
          <a:ext cx="9315708" cy="582412"/>
        </p:xfrm>
        <a:graphic>
          <a:graphicData uri="http://schemas.openxmlformats.org/drawingml/2006/table">
            <a:tbl>
              <a:tblPr firstRow="1" firstCol="1" bandRow="1"/>
              <a:tblGrid>
                <a:gridCol w="1746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9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Programmes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Cote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Critères d’admis/ # places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40020"/>
              </p:ext>
            </p:extLst>
          </p:nvPr>
        </p:nvGraphicFramePr>
        <p:xfrm>
          <a:off x="1535174" y="1592606"/>
          <a:ext cx="9306998" cy="2152650"/>
        </p:xfrm>
        <a:graphic>
          <a:graphicData uri="http://schemas.openxmlformats.org/drawingml/2006/table">
            <a:tbl>
              <a:tblPr firstRow="1" firstCol="1" bandRow="1"/>
              <a:tblGrid>
                <a:gridCol w="1765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8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69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Montréal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communication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politique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566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sciences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la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options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Médias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culture, 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organisationnelle, 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technologie 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générale.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23,5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25,1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Mineure 23,5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: 52 places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: 4 places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Mineure : 2 places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64119"/>
              </p:ext>
            </p:extLst>
          </p:nvPr>
        </p:nvGraphicFramePr>
        <p:xfrm>
          <a:off x="1535173" y="3745256"/>
          <a:ext cx="9306999" cy="2855841"/>
        </p:xfrm>
        <a:graphic>
          <a:graphicData uri="http://schemas.openxmlformats.org/drawingml/2006/table">
            <a:tbl>
              <a:tblPr firstRow="1" firstCol="1" bandRow="1"/>
              <a:tblGrid>
                <a:gridCol w="176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968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Montréal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Info</a:t>
                      </a:r>
                      <a:endParaRPr lang="fr-CA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CA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</a:t>
                      </a:r>
                      <a:r>
                        <a:rPr lang="fr-CA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</a:t>
                      </a:r>
                      <a:r>
                        <a:rPr lang="fr-CA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appliquée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8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8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Montréal</a:t>
                      </a:r>
                      <a:endParaRPr lang="fr-CA" sz="18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Info</a:t>
                      </a:r>
                      <a:endParaRPr lang="fr-CA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r-CA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études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cinématographiques 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56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écriture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scénario et création littéraire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80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en cinéma 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places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9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lang="fr-CA" sz="3600" dirty="0" smtClean="0"/>
              <a:t>Programmes universitaires communication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273619"/>
              </p:ext>
            </p:extLst>
          </p:nvPr>
        </p:nvGraphicFramePr>
        <p:xfrm>
          <a:off x="1444557" y="1323203"/>
          <a:ext cx="9661247" cy="5331029"/>
        </p:xfrm>
        <a:graphic>
          <a:graphicData uri="http://schemas.openxmlformats.org/drawingml/2006/table">
            <a:tbl>
              <a:tblPr firstRow="1" firstCol="1" bandRow="1"/>
              <a:tblGrid>
                <a:gridCol w="156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3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5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1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Programmes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Cote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Critères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d’admis/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places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674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UQAM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 stratégies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production culturelle et médiatique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 places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Majeure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 communication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22,1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10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cours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 en communication 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24,1 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9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cours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crédités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593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 communication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marketing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26,9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places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Majeure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 communication 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cours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 en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administration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cours 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 en administration de services 10 cours 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 communication 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24,5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4  cours 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 en com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socio numérique des organisations   22 , 5 cours 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66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 communication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humaine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et organisationnelle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120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141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 communication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politique et société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24,1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communication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24,1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4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2220" y="125627"/>
            <a:ext cx="9462342" cy="569118"/>
          </a:xfrm>
        </p:spPr>
        <p:txBody>
          <a:bodyPr>
            <a:normAutofit fontScale="90000"/>
          </a:bodyPr>
          <a:lstStyle/>
          <a:p>
            <a:r>
              <a:rPr lang="fr-CA" sz="3600" dirty="0" smtClean="0"/>
              <a:t>Programmes universitaires communication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335919"/>
              </p:ext>
            </p:extLst>
          </p:nvPr>
        </p:nvGraphicFramePr>
        <p:xfrm>
          <a:off x="1227909" y="694746"/>
          <a:ext cx="10563496" cy="538163"/>
        </p:xfrm>
        <a:graphic>
          <a:graphicData uri="http://schemas.openxmlformats.org/drawingml/2006/table">
            <a:tbl>
              <a:tblPr firstRow="1" firstCol="1" bandRow="1"/>
              <a:tblGrid>
                <a:gridCol w="1346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6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2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Programmes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Cote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Critères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d’admis/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places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98425"/>
              </p:ext>
            </p:extLst>
          </p:nvPr>
        </p:nvGraphicFramePr>
        <p:xfrm>
          <a:off x="1227910" y="1052166"/>
          <a:ext cx="10563495" cy="5746033"/>
        </p:xfrm>
        <a:graphic>
          <a:graphicData uri="http://schemas.openxmlformats.org/drawingml/2006/table">
            <a:tbl>
              <a:tblPr firstRow="1" firstCol="1" bandRow="1"/>
              <a:tblGrid>
                <a:gridCol w="154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8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1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4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947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UQAM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création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médias-cinéma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Présélection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Dossier académique : 40%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 médiatique: 60%. </a:t>
                      </a: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Sélection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Entrevue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communication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21,1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8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 cours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</a:t>
                      </a:r>
                      <a:r>
                        <a:rPr lang="fr-CA" sz="10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24,5, 10 cours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cumul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scénarisation cinématographique 6 cours</a:t>
                      </a:r>
                      <a:endParaRPr lang="fr-CA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06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création médias-médias interactifs</a:t>
                      </a:r>
                      <a:endParaRPr lang="fr-CA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fr-CA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470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création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médias-télévision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CA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Présélection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Dossier académique : 40%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 médiatique: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Sélection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Entrevue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en communication 21,1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8 -10 cours 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communication 24,5, 10 cours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par cumul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scénarisation cinématographique 6 cours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7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en journalisme</a:t>
                      </a:r>
                      <a:endParaRPr lang="fr-CA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fr-CA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français et questionnaire : 40% (éliminatoire)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Entrevue : 60%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communication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24,1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9 cours 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en communication politique</a:t>
                      </a:r>
                      <a:r>
                        <a:rPr lang="fr-CA" sz="10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 société 24,1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0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11 cours crédités</a:t>
                      </a:r>
                      <a:endParaRPr lang="fr-CA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343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en relations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publiques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fr-CA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français: 65% (éliminatoire).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administration:</a:t>
                      </a:r>
                      <a:r>
                        <a:rPr lang="fr-CA" sz="10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cours 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en communication 21,1 : 4 cours crédités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com socio numérique des organisations: 4 cours crédités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communication:</a:t>
                      </a:r>
                      <a:r>
                        <a:rPr lang="fr-CA" sz="10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24,5,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cours</a:t>
                      </a:r>
                      <a:endParaRPr lang="fr-CA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marketing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administration de </a:t>
                      </a: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services: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7 cours crédités</a:t>
                      </a:r>
                      <a:r>
                        <a:rPr lang="fr-CA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67" marR="4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6319" y="183292"/>
            <a:ext cx="9601200" cy="706394"/>
          </a:xfrm>
        </p:spPr>
        <p:txBody>
          <a:bodyPr>
            <a:normAutofit/>
          </a:bodyPr>
          <a:lstStyle/>
          <a:p>
            <a:r>
              <a:rPr lang="fr-CA" sz="3600" dirty="0" smtClean="0"/>
              <a:t>Programmes universitaires communication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45730"/>
              </p:ext>
            </p:extLst>
          </p:nvPr>
        </p:nvGraphicFramePr>
        <p:xfrm>
          <a:off x="1559886" y="1059182"/>
          <a:ext cx="9334537" cy="717550"/>
        </p:xfrm>
        <a:graphic>
          <a:graphicData uri="http://schemas.openxmlformats.org/drawingml/2006/table">
            <a:tbl>
              <a:tblPr firstRow="1" firstCol="1" bandRow="1"/>
              <a:tblGrid>
                <a:gridCol w="1826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29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Programmes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Durée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Critères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d’admis/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places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680753"/>
              </p:ext>
            </p:extLst>
          </p:nvPr>
        </p:nvGraphicFramePr>
        <p:xfrm>
          <a:off x="1559886" y="1776731"/>
          <a:ext cx="9343246" cy="5067464"/>
        </p:xfrm>
        <a:graphic>
          <a:graphicData uri="http://schemas.openxmlformats.org/drawingml/2006/table">
            <a:tbl>
              <a:tblPr firstRow="1" firstCol="1" bandRow="1"/>
              <a:tblGrid>
                <a:gridCol w="1679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3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3961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Ottawa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crédits (4 ans)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crédits (2 ans)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crédits (1 an)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Minimum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cours de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cégep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mise à niveau exclu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Français 601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anglais 603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Moyenne de 84%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76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spécialisé en communication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communication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(immersion française)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Mineure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immersion française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11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communication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lettres françaises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(immersion française)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crédits (4 ans)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Minimum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cours de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cégep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(cours de mise à niveau exclu)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Français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601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anglais 603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Moyenne de 65%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38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communication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sciences politiques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immersion française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A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01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spécialisé </a:t>
                      </a:r>
                      <a:r>
                        <a:rPr lang="fr-CA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bidisciplinaire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communication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sociologie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C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A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08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relations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publiques et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</a:t>
                      </a:r>
                      <a:r>
                        <a:rPr lang="fr-CA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(offert conjointement avec le Collège</a:t>
                      </a:r>
                      <a:r>
                        <a:rPr lang="fr-CA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Cité)</a:t>
                      </a:r>
                      <a:endParaRPr lang="fr-C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ans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(choix des 4 premières sessions à l’un ou l'autre des établissements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980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journalisme numérique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(offert conjointement avec le Collège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Cité)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3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875" y="242008"/>
            <a:ext cx="9601200" cy="838200"/>
          </a:xfrm>
        </p:spPr>
        <p:txBody>
          <a:bodyPr>
            <a:normAutofit/>
          </a:bodyPr>
          <a:lstStyle/>
          <a:p>
            <a:r>
              <a:rPr lang="fr-CA" sz="3600" dirty="0" smtClean="0"/>
              <a:t>Programmes universitaires communication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259488"/>
              </p:ext>
            </p:extLst>
          </p:nvPr>
        </p:nvGraphicFramePr>
        <p:xfrm>
          <a:off x="2037681" y="782515"/>
          <a:ext cx="9083165" cy="717550"/>
        </p:xfrm>
        <a:graphic>
          <a:graphicData uri="http://schemas.openxmlformats.org/drawingml/2006/table">
            <a:tbl>
              <a:tblPr firstRow="1" firstCol="1" bandRow="1"/>
              <a:tblGrid>
                <a:gridCol w="1125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9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3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Programmes/concentrations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Cote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Critères </a:t>
                      </a:r>
                      <a:r>
                        <a:rPr lang="fr-CA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d’admis/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places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006462"/>
              </p:ext>
            </p:extLst>
          </p:nvPr>
        </p:nvGraphicFramePr>
        <p:xfrm>
          <a:off x="2037680" y="1492130"/>
          <a:ext cx="9091874" cy="5334400"/>
        </p:xfrm>
        <a:graphic>
          <a:graphicData uri="http://schemas.openxmlformats.org/drawingml/2006/table">
            <a:tbl>
              <a:tblPr firstRow="1" firstCol="1" bandRow="1"/>
              <a:tblGrid>
                <a:gridCol w="115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8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Moncton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</a:t>
                      </a: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ès Art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information et communication 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Mineure journalisme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Mineure relations publiques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Durée : 4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Minimum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cours de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cégep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d’éducation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physique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exclu)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Français 601 et anglais 603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Moyenne de 65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UQO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Info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en sciences sociales, concentration communication (médias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masse)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 communication (60 crédits),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Mineure (30 crédits)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</a:t>
                      </a: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communication sociale et publique*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information et médias numériques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programme comportant une majeure et une mineure, l’admission s’effectue à partir de la majeure.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 la majeure, voir les choix de mineure sur le site de l’UQO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*la personne candidate peut être soumise à une entrevue au besoin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UQAC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info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communication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interculturelle et médiatique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Cote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entre 20 et 22 : Entrevue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5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BISHOP’S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Info</a:t>
                      </a:r>
                      <a:endParaRPr lang="fr-CA" sz="14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Majeure Film and Media </a:t>
                      </a:r>
                      <a:r>
                        <a:rPr lang="fr-CA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Studies</a:t>
                      </a: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Mineure en communication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UQTR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Info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communication 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TELUQ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Info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</a:t>
                      </a:r>
                      <a:r>
                        <a:rPr lang="fr-CA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analyse des médias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communication organisationnelle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relations publiques</a:t>
                      </a:r>
                      <a:endParaRPr lang="fr-CA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 en ligne</a:t>
                      </a: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seulement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C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LAVAL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Info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 communication publique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en communications publiques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places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cote R inférieure à 22: session préparatoire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1893</TotalTime>
  <Words>1276</Words>
  <Application>Microsoft Office PowerPoint</Application>
  <PresentationFormat>Grand écran</PresentationFormat>
  <Paragraphs>642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Times New Roman</vt:lpstr>
      <vt:lpstr>Crop</vt:lpstr>
      <vt:lpstr>Admission universitaire en communication</vt:lpstr>
      <vt:lpstr>Programmes universitaires communication</vt:lpstr>
      <vt:lpstr>Programmes universitaires communication</vt:lpstr>
      <vt:lpstr>Programmes universitaires communication</vt:lpstr>
      <vt:lpstr>Programmes universitaires communication</vt:lpstr>
      <vt:lpstr>Programmes universitaires communication</vt:lpstr>
      <vt:lpstr>Programmes universitaires communication</vt:lpstr>
      <vt:lpstr>Programmes universitaires communication</vt:lpstr>
      <vt:lpstr>Programmes universitaires communication</vt:lpstr>
      <vt:lpstr>PORT FOLIO</vt:lpstr>
      <vt:lpstr>Portfolio UQAM https://etudier.uqam.ca/exigences-programmes-1er-cycle   Portfolio Concordia https://www.concordia.ca/finearts/studio-arts/programs/undergraduate/apply.html https://www.concordia.ca/finearts/cinema/programs/film-production/film-production-bfa/film-production-admission-requirements.html  Journée Portfolio Concordia https://www.concordia.ca/finearts/academics/portfolio-day.html </vt:lpstr>
      <vt:lpstr>Professions en communication https://www.aide.ulaval.ca/wp-content/uploads/2018/07/Les_communications_et_moi_final_2018.pdf </vt:lpstr>
    </vt:vector>
  </TitlesOfParts>
  <Company>Cegep de Sherbrooke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Service de l'Informatique</dc:creator>
  <cp:lastModifiedBy>Desjardins, Chantale</cp:lastModifiedBy>
  <cp:revision>134</cp:revision>
  <cp:lastPrinted>2021-01-21T18:08:08Z</cp:lastPrinted>
  <dcterms:created xsi:type="dcterms:W3CDTF">2018-02-01T14:13:28Z</dcterms:created>
  <dcterms:modified xsi:type="dcterms:W3CDTF">2021-01-27T22:34:29Z</dcterms:modified>
</cp:coreProperties>
</file>