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8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5"/>
  </p:notesMasterIdLst>
  <p:sldIdLst>
    <p:sldId id="256" r:id="rId5"/>
    <p:sldId id="262" r:id="rId6"/>
    <p:sldId id="305" r:id="rId7"/>
    <p:sldId id="302" r:id="rId8"/>
    <p:sldId id="267" r:id="rId9"/>
    <p:sldId id="268" r:id="rId10"/>
    <p:sldId id="288" r:id="rId11"/>
    <p:sldId id="274" r:id="rId12"/>
    <p:sldId id="303" r:id="rId13"/>
    <p:sldId id="304" r:id="rId14"/>
  </p:sldIdLst>
  <p:sldSz cx="9144000" cy="6858000" type="screen4x3"/>
  <p:notesSz cx="7010400" cy="9296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LU_usager" initials="D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FF5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9BE23A-043F-494E-B46F-F7774FA2D6B5}" v="89" dt="2023-12-07T20:45:24.308"/>
    <p1510:client id="{1C82D05A-D571-4A79-B7FF-29A443A26E27}" v="2" dt="2023-12-07T19:10:32.55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Style clair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Style à thème 1 - Accentuation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ED083AE6-46FA-4A59-8FB0-9F97EB10719F}" styleName="Style léger 3 - Accentuation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yle léger 1 - Accentuation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Style léger 2 - Accentuation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8D230F3-CF80-4859-8CE7-A43EE81993B5}" styleName="Style léger 1 - Accentuation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Style léger 2 - Accentuation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Style à thème 2 - Accentuation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Style à thème 2 - Accentuation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7292A2E-F333-43FB-9621-5CBBE7FDCDCB}" styleName="Style léger 2 - Accentuation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522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riere, Josee" userId="5e69905a-d515-49da-af42-e5c02310a465" providerId="ADAL" clId="{009BE23A-043F-494E-B46F-F7774FA2D6B5}"/>
    <pc:docChg chg="undo redo custSel modSld">
      <pc:chgData name="Carriere, Josee" userId="5e69905a-d515-49da-af42-e5c02310a465" providerId="ADAL" clId="{009BE23A-043F-494E-B46F-F7774FA2D6B5}" dt="2023-12-07T20:46:25.223" v="909" actId="14100"/>
      <pc:docMkLst>
        <pc:docMk/>
      </pc:docMkLst>
      <pc:sldChg chg="addSp modSp mod">
        <pc:chgData name="Carriere, Josee" userId="5e69905a-d515-49da-af42-e5c02310a465" providerId="ADAL" clId="{009BE23A-043F-494E-B46F-F7774FA2D6B5}" dt="2023-11-29T21:07:31.072" v="155" actId="14100"/>
        <pc:sldMkLst>
          <pc:docMk/>
          <pc:sldMk cId="816271844" sldId="256"/>
        </pc:sldMkLst>
        <pc:spChg chg="mod">
          <ac:chgData name="Carriere, Josee" userId="5e69905a-d515-49da-af42-e5c02310a465" providerId="ADAL" clId="{009BE23A-043F-494E-B46F-F7774FA2D6B5}" dt="2023-11-29T21:05:35.360" v="145" actId="20577"/>
          <ac:spMkLst>
            <pc:docMk/>
            <pc:sldMk cId="816271844" sldId="256"/>
            <ac:spMk id="3" creationId="{00000000-0000-0000-0000-000000000000}"/>
          </ac:spMkLst>
        </pc:spChg>
        <pc:picChg chg="add mod">
          <ac:chgData name="Carriere, Josee" userId="5e69905a-d515-49da-af42-e5c02310a465" providerId="ADAL" clId="{009BE23A-043F-494E-B46F-F7774FA2D6B5}" dt="2023-11-29T21:07:31.072" v="155" actId="14100"/>
          <ac:picMkLst>
            <pc:docMk/>
            <pc:sldMk cId="816271844" sldId="256"/>
            <ac:picMk id="4" creationId="{B0A27874-2888-DB01-D5FD-3C5B85977A1C}"/>
          </ac:picMkLst>
        </pc:picChg>
      </pc:sldChg>
      <pc:sldChg chg="modSp mod">
        <pc:chgData name="Carriere, Josee" userId="5e69905a-d515-49da-af42-e5c02310a465" providerId="ADAL" clId="{009BE23A-043F-494E-B46F-F7774FA2D6B5}" dt="2023-12-07T00:53:52.595" v="687" actId="20577"/>
        <pc:sldMkLst>
          <pc:docMk/>
          <pc:sldMk cId="4270104075" sldId="262"/>
        </pc:sldMkLst>
        <pc:spChg chg="mod">
          <ac:chgData name="Carriere, Josee" userId="5e69905a-d515-49da-af42-e5c02310a465" providerId="ADAL" clId="{009BE23A-043F-494E-B46F-F7774FA2D6B5}" dt="2023-12-07T00:53:52.595" v="687" actId="20577"/>
          <ac:spMkLst>
            <pc:docMk/>
            <pc:sldMk cId="4270104075" sldId="262"/>
            <ac:spMk id="3" creationId="{00000000-0000-0000-0000-000000000000}"/>
          </ac:spMkLst>
        </pc:spChg>
      </pc:sldChg>
      <pc:sldChg chg="modSp mod">
        <pc:chgData name="Carriere, Josee" userId="5e69905a-d515-49da-af42-e5c02310a465" providerId="ADAL" clId="{009BE23A-043F-494E-B46F-F7774FA2D6B5}" dt="2023-12-07T13:03:53.723" v="845" actId="20577"/>
        <pc:sldMkLst>
          <pc:docMk/>
          <pc:sldMk cId="1714481252" sldId="268"/>
        </pc:sldMkLst>
        <pc:spChg chg="mod">
          <ac:chgData name="Carriere, Josee" userId="5e69905a-d515-49da-af42-e5c02310a465" providerId="ADAL" clId="{009BE23A-043F-494E-B46F-F7774FA2D6B5}" dt="2023-12-07T13:03:53.723" v="845" actId="20577"/>
          <ac:spMkLst>
            <pc:docMk/>
            <pc:sldMk cId="1714481252" sldId="268"/>
            <ac:spMk id="3" creationId="{00000000-0000-0000-0000-000000000000}"/>
          </ac:spMkLst>
        </pc:spChg>
      </pc:sldChg>
      <pc:sldChg chg="modSp">
        <pc:chgData name="Carriere, Josee" userId="5e69905a-d515-49da-af42-e5c02310a465" providerId="ADAL" clId="{009BE23A-043F-494E-B46F-F7774FA2D6B5}" dt="2023-12-07T01:29:20.246" v="794" actId="20577"/>
        <pc:sldMkLst>
          <pc:docMk/>
          <pc:sldMk cId="183902864" sldId="288"/>
        </pc:sldMkLst>
        <pc:graphicFrameChg chg="mod">
          <ac:chgData name="Carriere, Josee" userId="5e69905a-d515-49da-af42-e5c02310a465" providerId="ADAL" clId="{009BE23A-043F-494E-B46F-F7774FA2D6B5}" dt="2023-12-07T01:29:20.246" v="794" actId="20577"/>
          <ac:graphicFrameMkLst>
            <pc:docMk/>
            <pc:sldMk cId="183902864" sldId="288"/>
            <ac:graphicFrameMk id="4" creationId="{00000000-0000-0000-0000-000000000000}"/>
          </ac:graphicFrameMkLst>
        </pc:graphicFrameChg>
      </pc:sldChg>
      <pc:sldChg chg="modSp mod">
        <pc:chgData name="Carriere, Josee" userId="5e69905a-d515-49da-af42-e5c02310a465" providerId="ADAL" clId="{009BE23A-043F-494E-B46F-F7774FA2D6B5}" dt="2023-12-07T15:13:05.608" v="861" actId="20577"/>
        <pc:sldMkLst>
          <pc:docMk/>
          <pc:sldMk cId="1985611045" sldId="302"/>
        </pc:sldMkLst>
        <pc:graphicFrameChg chg="mod modGraphic">
          <ac:chgData name="Carriere, Josee" userId="5e69905a-d515-49da-af42-e5c02310a465" providerId="ADAL" clId="{009BE23A-043F-494E-B46F-F7774FA2D6B5}" dt="2023-12-07T15:13:05.608" v="861" actId="20577"/>
          <ac:graphicFrameMkLst>
            <pc:docMk/>
            <pc:sldMk cId="1985611045" sldId="302"/>
            <ac:graphicFrameMk id="3" creationId="{00000000-0000-0000-0000-000000000000}"/>
          </ac:graphicFrameMkLst>
        </pc:graphicFrameChg>
      </pc:sldChg>
      <pc:sldChg chg="addSp delSp modSp mod">
        <pc:chgData name="Carriere, Josee" userId="5e69905a-d515-49da-af42-e5c02310a465" providerId="ADAL" clId="{009BE23A-043F-494E-B46F-F7774FA2D6B5}" dt="2023-10-30T17:01:01.514" v="6" actId="1076"/>
        <pc:sldMkLst>
          <pc:docMk/>
          <pc:sldMk cId="104044448" sldId="304"/>
        </pc:sldMkLst>
        <pc:picChg chg="add mod">
          <ac:chgData name="Carriere, Josee" userId="5e69905a-d515-49da-af42-e5c02310a465" providerId="ADAL" clId="{009BE23A-043F-494E-B46F-F7774FA2D6B5}" dt="2023-10-30T17:01:01.514" v="6" actId="1076"/>
          <ac:picMkLst>
            <pc:docMk/>
            <pc:sldMk cId="104044448" sldId="304"/>
            <ac:picMk id="4" creationId="{76A4A937-5DB0-70D2-60E9-390739300F98}"/>
          </ac:picMkLst>
        </pc:picChg>
        <pc:picChg chg="del">
          <ac:chgData name="Carriere, Josee" userId="5e69905a-d515-49da-af42-e5c02310a465" providerId="ADAL" clId="{009BE23A-043F-494E-B46F-F7774FA2D6B5}" dt="2023-10-30T17:00:34.912" v="0" actId="478"/>
          <ac:picMkLst>
            <pc:docMk/>
            <pc:sldMk cId="104044448" sldId="304"/>
            <ac:picMk id="8" creationId="{2FE82217-B42F-49E0-A6F9-971D18FE9EBA}"/>
          </ac:picMkLst>
        </pc:picChg>
      </pc:sldChg>
      <pc:sldChg chg="modSp mod">
        <pc:chgData name="Carriere, Josee" userId="5e69905a-d515-49da-af42-e5c02310a465" providerId="ADAL" clId="{009BE23A-043F-494E-B46F-F7774FA2D6B5}" dt="2023-12-07T20:46:25.223" v="909" actId="14100"/>
        <pc:sldMkLst>
          <pc:docMk/>
          <pc:sldMk cId="2772204147" sldId="305"/>
        </pc:sldMkLst>
        <pc:spChg chg="mod">
          <ac:chgData name="Carriere, Josee" userId="5e69905a-d515-49da-af42-e5c02310a465" providerId="ADAL" clId="{009BE23A-043F-494E-B46F-F7774FA2D6B5}" dt="2023-12-07T20:46:25.223" v="909" actId="14100"/>
          <ac:spMkLst>
            <pc:docMk/>
            <pc:sldMk cId="2772204147" sldId="305"/>
            <ac:spMk id="2" creationId="{00000000-0000-0000-0000-000000000000}"/>
          </ac:spMkLst>
        </pc:spChg>
        <pc:graphicFrameChg chg="mod modGraphic">
          <ac:chgData name="Carriere, Josee" userId="5e69905a-d515-49da-af42-e5c02310a465" providerId="ADAL" clId="{009BE23A-043F-494E-B46F-F7774FA2D6B5}" dt="2023-12-07T20:45:52.578" v="904" actId="108"/>
          <ac:graphicFrameMkLst>
            <pc:docMk/>
            <pc:sldMk cId="2772204147" sldId="305"/>
            <ac:graphicFrameMk id="7" creationId="{00000000-0000-0000-0000-000000000000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A27612-6DC9-4625-B21F-2C386CF6319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CA"/>
        </a:p>
      </dgm:t>
    </dgm:pt>
    <dgm:pt modelId="{B387515C-6D43-4086-B6DA-4FB2F64A6425}">
      <dgm:prSet phldrT="[Texte]" custT="1"/>
      <dgm:spPr/>
      <dgm:t>
        <a:bodyPr/>
        <a:lstStyle/>
        <a:p>
          <a:r>
            <a:rPr lang="fr-CA" sz="3200"/>
            <a:t>Étape 1</a:t>
          </a:r>
        </a:p>
      </dgm:t>
    </dgm:pt>
    <dgm:pt modelId="{D820F552-3DD5-4CCB-BB7D-DC4E93E89656}" type="parTrans" cxnId="{82C56222-C88F-4B38-A4B2-F41D362E3CE7}">
      <dgm:prSet/>
      <dgm:spPr/>
      <dgm:t>
        <a:bodyPr/>
        <a:lstStyle/>
        <a:p>
          <a:endParaRPr lang="fr-CA"/>
        </a:p>
      </dgm:t>
    </dgm:pt>
    <dgm:pt modelId="{43EEAEF8-0656-4311-AFAE-BCAF97F6472D}" type="sibTrans" cxnId="{82C56222-C88F-4B38-A4B2-F41D362E3CE7}">
      <dgm:prSet/>
      <dgm:spPr/>
      <dgm:t>
        <a:bodyPr/>
        <a:lstStyle/>
        <a:p>
          <a:endParaRPr lang="fr-CA"/>
        </a:p>
      </dgm:t>
    </dgm:pt>
    <dgm:pt modelId="{C2BA8B81-86C0-494A-AED1-5B084ED6E6ED}">
      <dgm:prSet phldrT="[Texte]" custT="1"/>
      <dgm:spPr/>
      <dgm:t>
        <a:bodyPr/>
        <a:lstStyle/>
        <a:p>
          <a:r>
            <a:rPr lang="fr-CA" sz="2000"/>
            <a:t>Vous remplissez votre demande d’admission</a:t>
          </a:r>
        </a:p>
      </dgm:t>
    </dgm:pt>
    <dgm:pt modelId="{BB3BA126-7B83-4A30-8DF4-1B123999337D}" type="parTrans" cxnId="{2D6CE71D-F927-4AE7-8F1D-F9201B6AFD88}">
      <dgm:prSet/>
      <dgm:spPr/>
      <dgm:t>
        <a:bodyPr/>
        <a:lstStyle/>
        <a:p>
          <a:endParaRPr lang="fr-CA"/>
        </a:p>
      </dgm:t>
    </dgm:pt>
    <dgm:pt modelId="{8E259719-D0EE-4705-B25F-426189683DFA}" type="sibTrans" cxnId="{2D6CE71D-F927-4AE7-8F1D-F9201B6AFD88}">
      <dgm:prSet/>
      <dgm:spPr/>
      <dgm:t>
        <a:bodyPr/>
        <a:lstStyle/>
        <a:p>
          <a:endParaRPr lang="fr-CA"/>
        </a:p>
      </dgm:t>
    </dgm:pt>
    <dgm:pt modelId="{15CBE13B-D1A4-4B96-A725-2F6544AD46E0}" type="pres">
      <dgm:prSet presAssocID="{15A27612-6DC9-4625-B21F-2C386CF63199}" presName="Name0" presStyleCnt="0">
        <dgm:presLayoutVars>
          <dgm:dir/>
          <dgm:animLvl val="lvl"/>
          <dgm:resizeHandles val="exact"/>
        </dgm:presLayoutVars>
      </dgm:prSet>
      <dgm:spPr/>
    </dgm:pt>
    <dgm:pt modelId="{898E1833-08A7-4C05-88C8-8EAC50AB9F17}" type="pres">
      <dgm:prSet presAssocID="{B387515C-6D43-4086-B6DA-4FB2F64A6425}" presName="linNode" presStyleCnt="0"/>
      <dgm:spPr/>
    </dgm:pt>
    <dgm:pt modelId="{303F42BC-B313-431A-9904-A65F23266FF1}" type="pres">
      <dgm:prSet presAssocID="{B387515C-6D43-4086-B6DA-4FB2F64A6425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6CA900C6-4116-4A35-B704-831A653ECB27}" type="pres">
      <dgm:prSet presAssocID="{B387515C-6D43-4086-B6DA-4FB2F64A6425}" presName="descendantText" presStyleLbl="alignAccFollowNode1" presStyleIdx="0" presStyleCnt="1">
        <dgm:presLayoutVars>
          <dgm:bulletEnabled val="1"/>
        </dgm:presLayoutVars>
      </dgm:prSet>
      <dgm:spPr/>
    </dgm:pt>
  </dgm:ptLst>
  <dgm:cxnLst>
    <dgm:cxn modelId="{2D6CE71D-F927-4AE7-8F1D-F9201B6AFD88}" srcId="{B387515C-6D43-4086-B6DA-4FB2F64A6425}" destId="{C2BA8B81-86C0-494A-AED1-5B084ED6E6ED}" srcOrd="0" destOrd="0" parTransId="{BB3BA126-7B83-4A30-8DF4-1B123999337D}" sibTransId="{8E259719-D0EE-4705-B25F-426189683DFA}"/>
    <dgm:cxn modelId="{82C56222-C88F-4B38-A4B2-F41D362E3CE7}" srcId="{15A27612-6DC9-4625-B21F-2C386CF63199}" destId="{B387515C-6D43-4086-B6DA-4FB2F64A6425}" srcOrd="0" destOrd="0" parTransId="{D820F552-3DD5-4CCB-BB7D-DC4E93E89656}" sibTransId="{43EEAEF8-0656-4311-AFAE-BCAF97F6472D}"/>
    <dgm:cxn modelId="{C390B9A4-2F18-4B8F-9B09-4CAE6BA32267}" type="presOf" srcId="{C2BA8B81-86C0-494A-AED1-5B084ED6E6ED}" destId="{6CA900C6-4116-4A35-B704-831A653ECB27}" srcOrd="0" destOrd="0" presId="urn:microsoft.com/office/officeart/2005/8/layout/vList5"/>
    <dgm:cxn modelId="{C13C16B0-1CFF-445C-A4D1-045A22D3EAB0}" type="presOf" srcId="{15A27612-6DC9-4625-B21F-2C386CF63199}" destId="{15CBE13B-D1A4-4B96-A725-2F6544AD46E0}" srcOrd="0" destOrd="0" presId="urn:microsoft.com/office/officeart/2005/8/layout/vList5"/>
    <dgm:cxn modelId="{6C06CBE1-0162-43AC-88B4-BB21443B4A06}" type="presOf" srcId="{B387515C-6D43-4086-B6DA-4FB2F64A6425}" destId="{303F42BC-B313-431A-9904-A65F23266FF1}" srcOrd="0" destOrd="0" presId="urn:microsoft.com/office/officeart/2005/8/layout/vList5"/>
    <dgm:cxn modelId="{521915A1-57FF-439F-A6AF-79643A850E00}" type="presParOf" srcId="{15CBE13B-D1A4-4B96-A725-2F6544AD46E0}" destId="{898E1833-08A7-4C05-88C8-8EAC50AB9F17}" srcOrd="0" destOrd="0" presId="urn:microsoft.com/office/officeart/2005/8/layout/vList5"/>
    <dgm:cxn modelId="{9423B974-028F-41DA-858A-9DB5A7490C87}" type="presParOf" srcId="{898E1833-08A7-4C05-88C8-8EAC50AB9F17}" destId="{303F42BC-B313-431A-9904-A65F23266FF1}" srcOrd="0" destOrd="0" presId="urn:microsoft.com/office/officeart/2005/8/layout/vList5"/>
    <dgm:cxn modelId="{C37DBB79-595E-4617-82AB-55EB939E8EDF}" type="presParOf" srcId="{898E1833-08A7-4C05-88C8-8EAC50AB9F17}" destId="{6CA900C6-4116-4A35-B704-831A653ECB2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70062A-DBD9-495E-A39B-F5A069A2EEF5}" type="doc">
      <dgm:prSet loTypeId="urn:microsoft.com/office/officeart/2005/8/layout/target3" loCatId="relationship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fr-CA"/>
        </a:p>
      </dgm:t>
    </dgm:pt>
    <dgm:pt modelId="{442892F3-3FA1-49F2-95A8-7414F017ACD3}" type="pres">
      <dgm:prSet presAssocID="{9570062A-DBD9-495E-A39B-F5A069A2EEF5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</dgm:ptLst>
  <dgm:cxnLst>
    <dgm:cxn modelId="{F5EC74F1-2132-442B-9891-11DA9C70B707}" type="presOf" srcId="{9570062A-DBD9-495E-A39B-F5A069A2EEF5}" destId="{442892F3-3FA1-49F2-95A8-7414F017ACD3}" srcOrd="0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5A27612-6DC9-4625-B21F-2C386CF6319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CA"/>
        </a:p>
      </dgm:t>
    </dgm:pt>
    <dgm:pt modelId="{B387515C-6D43-4086-B6DA-4FB2F64A6425}">
      <dgm:prSet phldrT="[Texte]" custT="1"/>
      <dgm:spPr/>
      <dgm:t>
        <a:bodyPr/>
        <a:lstStyle/>
        <a:p>
          <a:r>
            <a:rPr lang="fr-CA" sz="3200"/>
            <a:t>Étape 2</a:t>
          </a:r>
        </a:p>
      </dgm:t>
    </dgm:pt>
    <dgm:pt modelId="{D820F552-3DD5-4CCB-BB7D-DC4E93E89656}" type="parTrans" cxnId="{82C56222-C88F-4B38-A4B2-F41D362E3CE7}">
      <dgm:prSet/>
      <dgm:spPr/>
      <dgm:t>
        <a:bodyPr/>
        <a:lstStyle/>
        <a:p>
          <a:endParaRPr lang="fr-CA"/>
        </a:p>
      </dgm:t>
    </dgm:pt>
    <dgm:pt modelId="{43EEAEF8-0656-4311-AFAE-BCAF97F6472D}" type="sibTrans" cxnId="{82C56222-C88F-4B38-A4B2-F41D362E3CE7}">
      <dgm:prSet/>
      <dgm:spPr/>
      <dgm:t>
        <a:bodyPr/>
        <a:lstStyle/>
        <a:p>
          <a:endParaRPr lang="fr-CA"/>
        </a:p>
      </dgm:t>
    </dgm:pt>
    <dgm:pt modelId="{C2BA8B81-86C0-494A-AED1-5B084ED6E6ED}">
      <dgm:prSet phldrT="[Texte]" custT="1"/>
      <dgm:spPr/>
      <dgm:t>
        <a:bodyPr/>
        <a:lstStyle/>
        <a:p>
          <a:r>
            <a:rPr lang="fr-CA" sz="2000"/>
            <a:t>Vous recevez un accusé de réception</a:t>
          </a:r>
        </a:p>
      </dgm:t>
    </dgm:pt>
    <dgm:pt modelId="{BB3BA126-7B83-4A30-8DF4-1B123999337D}" type="parTrans" cxnId="{2D6CE71D-F927-4AE7-8F1D-F9201B6AFD88}">
      <dgm:prSet/>
      <dgm:spPr/>
      <dgm:t>
        <a:bodyPr/>
        <a:lstStyle/>
        <a:p>
          <a:endParaRPr lang="fr-CA"/>
        </a:p>
      </dgm:t>
    </dgm:pt>
    <dgm:pt modelId="{8E259719-D0EE-4705-B25F-426189683DFA}" type="sibTrans" cxnId="{2D6CE71D-F927-4AE7-8F1D-F9201B6AFD88}">
      <dgm:prSet/>
      <dgm:spPr/>
      <dgm:t>
        <a:bodyPr/>
        <a:lstStyle/>
        <a:p>
          <a:endParaRPr lang="fr-CA"/>
        </a:p>
      </dgm:t>
    </dgm:pt>
    <dgm:pt modelId="{15CBE13B-D1A4-4B96-A725-2F6544AD46E0}" type="pres">
      <dgm:prSet presAssocID="{15A27612-6DC9-4625-B21F-2C386CF63199}" presName="Name0" presStyleCnt="0">
        <dgm:presLayoutVars>
          <dgm:dir/>
          <dgm:animLvl val="lvl"/>
          <dgm:resizeHandles val="exact"/>
        </dgm:presLayoutVars>
      </dgm:prSet>
      <dgm:spPr/>
    </dgm:pt>
    <dgm:pt modelId="{898E1833-08A7-4C05-88C8-8EAC50AB9F17}" type="pres">
      <dgm:prSet presAssocID="{B387515C-6D43-4086-B6DA-4FB2F64A6425}" presName="linNode" presStyleCnt="0"/>
      <dgm:spPr/>
    </dgm:pt>
    <dgm:pt modelId="{303F42BC-B313-431A-9904-A65F23266FF1}" type="pres">
      <dgm:prSet presAssocID="{B387515C-6D43-4086-B6DA-4FB2F64A6425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6CA900C6-4116-4A35-B704-831A653ECB27}" type="pres">
      <dgm:prSet presAssocID="{B387515C-6D43-4086-B6DA-4FB2F64A6425}" presName="descendantText" presStyleLbl="alignAccFollowNode1" presStyleIdx="0" presStyleCnt="1">
        <dgm:presLayoutVars>
          <dgm:bulletEnabled val="1"/>
        </dgm:presLayoutVars>
      </dgm:prSet>
      <dgm:spPr/>
    </dgm:pt>
  </dgm:ptLst>
  <dgm:cxnLst>
    <dgm:cxn modelId="{FAA0370D-0699-4520-A53C-91052139F245}" type="presOf" srcId="{15A27612-6DC9-4625-B21F-2C386CF63199}" destId="{15CBE13B-D1A4-4B96-A725-2F6544AD46E0}" srcOrd="0" destOrd="0" presId="urn:microsoft.com/office/officeart/2005/8/layout/vList5"/>
    <dgm:cxn modelId="{2D6CE71D-F927-4AE7-8F1D-F9201B6AFD88}" srcId="{B387515C-6D43-4086-B6DA-4FB2F64A6425}" destId="{C2BA8B81-86C0-494A-AED1-5B084ED6E6ED}" srcOrd="0" destOrd="0" parTransId="{BB3BA126-7B83-4A30-8DF4-1B123999337D}" sibTransId="{8E259719-D0EE-4705-B25F-426189683DFA}"/>
    <dgm:cxn modelId="{82C56222-C88F-4B38-A4B2-F41D362E3CE7}" srcId="{15A27612-6DC9-4625-B21F-2C386CF63199}" destId="{B387515C-6D43-4086-B6DA-4FB2F64A6425}" srcOrd="0" destOrd="0" parTransId="{D820F552-3DD5-4CCB-BB7D-DC4E93E89656}" sibTransId="{43EEAEF8-0656-4311-AFAE-BCAF97F6472D}"/>
    <dgm:cxn modelId="{67D46F9E-87FB-4399-B5B8-4DD346FF6146}" type="presOf" srcId="{C2BA8B81-86C0-494A-AED1-5B084ED6E6ED}" destId="{6CA900C6-4116-4A35-B704-831A653ECB27}" srcOrd="0" destOrd="0" presId="urn:microsoft.com/office/officeart/2005/8/layout/vList5"/>
    <dgm:cxn modelId="{5472A4DB-2931-47AB-992F-D70CF747C2C3}" type="presOf" srcId="{B387515C-6D43-4086-B6DA-4FB2F64A6425}" destId="{303F42BC-B313-431A-9904-A65F23266FF1}" srcOrd="0" destOrd="0" presId="urn:microsoft.com/office/officeart/2005/8/layout/vList5"/>
    <dgm:cxn modelId="{70B45031-A99F-4EC2-B754-2CF2437F6D2E}" type="presParOf" srcId="{15CBE13B-D1A4-4B96-A725-2F6544AD46E0}" destId="{898E1833-08A7-4C05-88C8-8EAC50AB9F17}" srcOrd="0" destOrd="0" presId="urn:microsoft.com/office/officeart/2005/8/layout/vList5"/>
    <dgm:cxn modelId="{B1044896-B49D-4CD1-AFEE-EDD988C77033}" type="presParOf" srcId="{898E1833-08A7-4C05-88C8-8EAC50AB9F17}" destId="{303F42BC-B313-431A-9904-A65F23266FF1}" srcOrd="0" destOrd="0" presId="urn:microsoft.com/office/officeart/2005/8/layout/vList5"/>
    <dgm:cxn modelId="{B436083F-75BD-492B-9CDD-C3C8064A7356}" type="presParOf" srcId="{898E1833-08A7-4C05-88C8-8EAC50AB9F17}" destId="{6CA900C6-4116-4A35-B704-831A653ECB2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5A27612-6DC9-4625-B21F-2C386CF6319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CA"/>
        </a:p>
      </dgm:t>
    </dgm:pt>
    <dgm:pt modelId="{B387515C-6D43-4086-B6DA-4FB2F64A6425}">
      <dgm:prSet phldrT="[Texte]" custT="1"/>
      <dgm:spPr/>
      <dgm:t>
        <a:bodyPr/>
        <a:lstStyle/>
        <a:p>
          <a:r>
            <a:rPr lang="fr-CA" sz="3200"/>
            <a:t>Étape 3</a:t>
          </a:r>
        </a:p>
      </dgm:t>
    </dgm:pt>
    <dgm:pt modelId="{D820F552-3DD5-4CCB-BB7D-DC4E93E89656}" type="parTrans" cxnId="{82C56222-C88F-4B38-A4B2-F41D362E3CE7}">
      <dgm:prSet/>
      <dgm:spPr/>
      <dgm:t>
        <a:bodyPr/>
        <a:lstStyle/>
        <a:p>
          <a:endParaRPr lang="fr-CA"/>
        </a:p>
      </dgm:t>
    </dgm:pt>
    <dgm:pt modelId="{43EEAEF8-0656-4311-AFAE-BCAF97F6472D}" type="sibTrans" cxnId="{82C56222-C88F-4B38-A4B2-F41D362E3CE7}">
      <dgm:prSet/>
      <dgm:spPr/>
      <dgm:t>
        <a:bodyPr/>
        <a:lstStyle/>
        <a:p>
          <a:endParaRPr lang="fr-CA"/>
        </a:p>
      </dgm:t>
    </dgm:pt>
    <dgm:pt modelId="{C2BA8B81-86C0-494A-AED1-5B084ED6E6ED}">
      <dgm:prSet phldrT="[Texte]" custT="1"/>
      <dgm:spPr/>
      <dgm:t>
        <a:bodyPr/>
        <a:lstStyle/>
        <a:p>
          <a:r>
            <a:rPr lang="fr-CA" sz="2000"/>
            <a:t>Votre dossier est étudié</a:t>
          </a:r>
        </a:p>
      </dgm:t>
    </dgm:pt>
    <dgm:pt modelId="{BB3BA126-7B83-4A30-8DF4-1B123999337D}" type="parTrans" cxnId="{2D6CE71D-F927-4AE7-8F1D-F9201B6AFD88}">
      <dgm:prSet/>
      <dgm:spPr/>
      <dgm:t>
        <a:bodyPr/>
        <a:lstStyle/>
        <a:p>
          <a:endParaRPr lang="fr-CA"/>
        </a:p>
      </dgm:t>
    </dgm:pt>
    <dgm:pt modelId="{8E259719-D0EE-4705-B25F-426189683DFA}" type="sibTrans" cxnId="{2D6CE71D-F927-4AE7-8F1D-F9201B6AFD88}">
      <dgm:prSet/>
      <dgm:spPr/>
      <dgm:t>
        <a:bodyPr/>
        <a:lstStyle/>
        <a:p>
          <a:endParaRPr lang="fr-CA"/>
        </a:p>
      </dgm:t>
    </dgm:pt>
    <dgm:pt modelId="{15CBE13B-D1A4-4B96-A725-2F6544AD46E0}" type="pres">
      <dgm:prSet presAssocID="{15A27612-6DC9-4625-B21F-2C386CF63199}" presName="Name0" presStyleCnt="0">
        <dgm:presLayoutVars>
          <dgm:dir/>
          <dgm:animLvl val="lvl"/>
          <dgm:resizeHandles val="exact"/>
        </dgm:presLayoutVars>
      </dgm:prSet>
      <dgm:spPr/>
    </dgm:pt>
    <dgm:pt modelId="{898E1833-08A7-4C05-88C8-8EAC50AB9F17}" type="pres">
      <dgm:prSet presAssocID="{B387515C-6D43-4086-B6DA-4FB2F64A6425}" presName="linNode" presStyleCnt="0"/>
      <dgm:spPr/>
    </dgm:pt>
    <dgm:pt modelId="{303F42BC-B313-431A-9904-A65F23266FF1}" type="pres">
      <dgm:prSet presAssocID="{B387515C-6D43-4086-B6DA-4FB2F64A6425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6CA900C6-4116-4A35-B704-831A653ECB27}" type="pres">
      <dgm:prSet presAssocID="{B387515C-6D43-4086-B6DA-4FB2F64A6425}" presName="descendantText" presStyleLbl="alignAccFollowNode1" presStyleIdx="0" presStyleCnt="1">
        <dgm:presLayoutVars>
          <dgm:bulletEnabled val="1"/>
        </dgm:presLayoutVars>
      </dgm:prSet>
      <dgm:spPr/>
    </dgm:pt>
  </dgm:ptLst>
  <dgm:cxnLst>
    <dgm:cxn modelId="{22572605-C5B6-4798-9419-51DEFE4FD12B}" type="presOf" srcId="{B387515C-6D43-4086-B6DA-4FB2F64A6425}" destId="{303F42BC-B313-431A-9904-A65F23266FF1}" srcOrd="0" destOrd="0" presId="urn:microsoft.com/office/officeart/2005/8/layout/vList5"/>
    <dgm:cxn modelId="{2D6CE71D-F927-4AE7-8F1D-F9201B6AFD88}" srcId="{B387515C-6D43-4086-B6DA-4FB2F64A6425}" destId="{C2BA8B81-86C0-494A-AED1-5B084ED6E6ED}" srcOrd="0" destOrd="0" parTransId="{BB3BA126-7B83-4A30-8DF4-1B123999337D}" sibTransId="{8E259719-D0EE-4705-B25F-426189683DFA}"/>
    <dgm:cxn modelId="{82C56222-C88F-4B38-A4B2-F41D362E3CE7}" srcId="{15A27612-6DC9-4625-B21F-2C386CF63199}" destId="{B387515C-6D43-4086-B6DA-4FB2F64A6425}" srcOrd="0" destOrd="0" parTransId="{D820F552-3DD5-4CCB-BB7D-DC4E93E89656}" sibTransId="{43EEAEF8-0656-4311-AFAE-BCAF97F6472D}"/>
    <dgm:cxn modelId="{BC350AE4-3546-47BE-AC4B-5883E4F0BFF8}" type="presOf" srcId="{15A27612-6DC9-4625-B21F-2C386CF63199}" destId="{15CBE13B-D1A4-4B96-A725-2F6544AD46E0}" srcOrd="0" destOrd="0" presId="urn:microsoft.com/office/officeart/2005/8/layout/vList5"/>
    <dgm:cxn modelId="{3DE59BF3-4C22-4BA3-B404-641C2ED5CCCC}" type="presOf" srcId="{C2BA8B81-86C0-494A-AED1-5B084ED6E6ED}" destId="{6CA900C6-4116-4A35-B704-831A653ECB27}" srcOrd="0" destOrd="0" presId="urn:microsoft.com/office/officeart/2005/8/layout/vList5"/>
    <dgm:cxn modelId="{5E421524-51B4-449D-A447-8742041A7EEB}" type="presParOf" srcId="{15CBE13B-D1A4-4B96-A725-2F6544AD46E0}" destId="{898E1833-08A7-4C05-88C8-8EAC50AB9F17}" srcOrd="0" destOrd="0" presId="urn:microsoft.com/office/officeart/2005/8/layout/vList5"/>
    <dgm:cxn modelId="{7BB6A943-9BCF-4FF8-AC79-245CBDCEF7C0}" type="presParOf" srcId="{898E1833-08A7-4C05-88C8-8EAC50AB9F17}" destId="{303F42BC-B313-431A-9904-A65F23266FF1}" srcOrd="0" destOrd="0" presId="urn:microsoft.com/office/officeart/2005/8/layout/vList5"/>
    <dgm:cxn modelId="{CBE02A26-6870-4EB2-BFD9-7BCD1733B5B7}" type="presParOf" srcId="{898E1833-08A7-4C05-88C8-8EAC50AB9F17}" destId="{6CA900C6-4116-4A35-B704-831A653ECB2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40AF24B-A59F-476A-8F09-7D18F4ADF66C}" type="doc">
      <dgm:prSet loTypeId="urn:microsoft.com/office/officeart/2005/8/layout/hList6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fr-CA"/>
        </a:p>
      </dgm:t>
    </dgm:pt>
    <dgm:pt modelId="{D7A47966-1491-465A-B7B7-C614F07EB43B}">
      <dgm:prSet phldrT="[Texte]" custT="1"/>
      <dgm:spPr>
        <a:gradFill rotWithShape="0">
          <a:gsLst>
            <a:gs pos="0">
              <a:srgbClr val="FFC000"/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</a:gradFill>
      </dgm:spPr>
      <dgm:t>
        <a:bodyPr/>
        <a:lstStyle/>
        <a:p>
          <a:endParaRPr lang="fr-CA" sz="1500" b="1" dirty="0"/>
        </a:p>
        <a:p>
          <a:r>
            <a:rPr lang="fr-CA" sz="1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Universités Laval, McGill, Sherbrooke, Montréal</a:t>
          </a:r>
          <a:r>
            <a:rPr lang="fr-CA" sz="15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Polytechnique, </a:t>
          </a:r>
          <a:r>
            <a:rPr lang="fr-CA" sz="1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UQAM, UQTR</a:t>
          </a:r>
        </a:p>
      </dgm:t>
    </dgm:pt>
    <dgm:pt modelId="{61E7ED32-D72E-4C37-88FA-1883CAC7928D}" type="parTrans" cxnId="{6C787999-4C39-4A3E-A7F9-DEFA5EBEAC8E}">
      <dgm:prSet/>
      <dgm:spPr/>
      <dgm:t>
        <a:bodyPr/>
        <a:lstStyle/>
        <a:p>
          <a:endParaRPr lang="fr-CA"/>
        </a:p>
      </dgm:t>
    </dgm:pt>
    <dgm:pt modelId="{DC47966C-9C30-46D1-9B39-B75132DD6362}" type="sibTrans" cxnId="{6C787999-4C39-4A3E-A7F9-DEFA5EBEAC8E}">
      <dgm:prSet/>
      <dgm:spPr/>
      <dgm:t>
        <a:bodyPr/>
        <a:lstStyle/>
        <a:p>
          <a:endParaRPr lang="fr-CA"/>
        </a:p>
      </dgm:t>
    </dgm:pt>
    <dgm:pt modelId="{18BC6B70-5BE1-4BD2-B4E9-BF4A27CD183A}">
      <dgm:prSet phldrT="[Texte]"/>
      <dgm:spPr>
        <a:gradFill rotWithShape="0">
          <a:gsLst>
            <a:gs pos="0">
              <a:srgbClr val="FFC000"/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</a:gradFill>
      </dgm:spPr>
      <dgm:t>
        <a:bodyPr/>
        <a:lstStyle/>
        <a:p>
          <a:r>
            <a:rPr lang="fr-CA" sz="1200">
              <a:solidFill>
                <a:schemeClr val="tx1"/>
              </a:solidFill>
            </a:rPr>
            <a:t>analysent vos choix simultanément et vous donnent une réponse pour chacun. </a:t>
          </a:r>
        </a:p>
      </dgm:t>
    </dgm:pt>
    <dgm:pt modelId="{A80242CE-DB74-462E-9FCC-29B6CACEF8DC}" type="parTrans" cxnId="{EBA5942B-E7C9-4C78-9D61-BC7AD82489C9}">
      <dgm:prSet/>
      <dgm:spPr/>
      <dgm:t>
        <a:bodyPr/>
        <a:lstStyle/>
        <a:p>
          <a:endParaRPr lang="fr-CA"/>
        </a:p>
      </dgm:t>
    </dgm:pt>
    <dgm:pt modelId="{9962EDA9-A63D-464A-9BE6-851CA21542A9}" type="sibTrans" cxnId="{EBA5942B-E7C9-4C78-9D61-BC7AD82489C9}">
      <dgm:prSet/>
      <dgm:spPr/>
      <dgm:t>
        <a:bodyPr/>
        <a:lstStyle/>
        <a:p>
          <a:endParaRPr lang="fr-CA"/>
        </a:p>
      </dgm:t>
    </dgm:pt>
    <dgm:pt modelId="{2FA369C7-77B3-4179-9D31-67373DAF1114}">
      <dgm:prSet/>
      <dgm:spPr>
        <a:gradFill rotWithShape="0">
          <a:gsLst>
            <a:gs pos="0">
              <a:srgbClr val="FFC000"/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</a:gradFill>
      </dgm:spPr>
      <dgm:t>
        <a:bodyPr/>
        <a:lstStyle/>
        <a:p>
          <a:endParaRPr lang="fr-CA" sz="1200"/>
        </a:p>
      </dgm:t>
    </dgm:pt>
    <dgm:pt modelId="{462779E9-8175-40C7-B087-9C4F3DDD00FD}" type="parTrans" cxnId="{5E74B0F7-333A-4281-BF54-6E3AF35EE849}">
      <dgm:prSet/>
      <dgm:spPr/>
      <dgm:t>
        <a:bodyPr/>
        <a:lstStyle/>
        <a:p>
          <a:endParaRPr lang="fr-CA"/>
        </a:p>
      </dgm:t>
    </dgm:pt>
    <dgm:pt modelId="{17CE3F8F-4E11-4108-AE59-FD247AEC3AEF}" type="sibTrans" cxnId="{5E74B0F7-333A-4281-BF54-6E3AF35EE849}">
      <dgm:prSet/>
      <dgm:spPr/>
      <dgm:t>
        <a:bodyPr/>
        <a:lstStyle/>
        <a:p>
          <a:endParaRPr lang="fr-CA"/>
        </a:p>
      </dgm:t>
    </dgm:pt>
    <dgm:pt modelId="{EA3C61D7-A033-4398-AC5F-21B4230F182C}">
      <dgm:prSet custT="1"/>
      <dgm:spPr>
        <a:gradFill rotWithShape="0">
          <a:gsLst>
            <a:gs pos="0">
              <a:schemeClr val="accent3">
                <a:lumMod val="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</a:gradFill>
      </dgm:spPr>
      <dgm:t>
        <a:bodyPr/>
        <a:lstStyle/>
        <a:p>
          <a:endParaRPr lang="fr-CA" sz="1500" b="1" dirty="0"/>
        </a:p>
        <a:p>
          <a:r>
            <a:rPr lang="fr-CA" sz="1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UQO, UQAR, UQAC, Concordia, </a:t>
          </a:r>
          <a:r>
            <a:rPr lang="fr-CA" sz="1500" b="1" dirty="0" err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Bishop’s</a:t>
          </a:r>
          <a:r>
            <a:rPr lang="fr-CA" sz="1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Moncton, Ottawa</a:t>
          </a:r>
          <a:endParaRPr lang="fr-CA" sz="16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7841F38-76D4-4A5A-88CC-5F1DC201FF2B}" type="sibTrans" cxnId="{A44A3996-EA66-4ECC-B9A4-9D2F6005452D}">
      <dgm:prSet/>
      <dgm:spPr/>
      <dgm:t>
        <a:bodyPr/>
        <a:lstStyle/>
        <a:p>
          <a:endParaRPr lang="fr-CA"/>
        </a:p>
      </dgm:t>
    </dgm:pt>
    <dgm:pt modelId="{18104E94-9080-4FB2-B318-8827A5423667}" type="parTrans" cxnId="{A44A3996-EA66-4ECC-B9A4-9D2F6005452D}">
      <dgm:prSet/>
      <dgm:spPr/>
      <dgm:t>
        <a:bodyPr/>
        <a:lstStyle/>
        <a:p>
          <a:endParaRPr lang="fr-CA"/>
        </a:p>
      </dgm:t>
    </dgm:pt>
    <dgm:pt modelId="{8B05F7FB-5BE9-4580-8A1C-DFC1C9FACE1D}">
      <dgm:prSet custT="1"/>
      <dgm:spPr>
        <a:gradFill rotWithShape="0">
          <a:gsLst>
            <a:gs pos="0">
              <a:schemeClr val="accent3">
                <a:lumMod val="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</a:gradFill>
      </dgm:spPr>
      <dgm:t>
        <a:bodyPr/>
        <a:lstStyle/>
        <a:p>
          <a:r>
            <a:rPr lang="fr-CA" sz="1200">
              <a:solidFill>
                <a:schemeClr val="tx1"/>
              </a:solidFill>
            </a:rPr>
            <a:t>analysent le 2</a:t>
          </a:r>
          <a:r>
            <a:rPr lang="fr-CA" sz="1200" baseline="30000">
              <a:solidFill>
                <a:schemeClr val="tx1"/>
              </a:solidFill>
            </a:rPr>
            <a:t>e</a:t>
          </a:r>
          <a:r>
            <a:rPr lang="fr-CA" sz="1200">
              <a:solidFill>
                <a:schemeClr val="tx1"/>
              </a:solidFill>
            </a:rPr>
            <a:t> choix, s’il y a refus au 1</a:t>
          </a:r>
          <a:r>
            <a:rPr lang="fr-CA" sz="1200" baseline="30000">
              <a:solidFill>
                <a:schemeClr val="tx1"/>
              </a:solidFill>
            </a:rPr>
            <a:t>er</a:t>
          </a:r>
          <a:r>
            <a:rPr lang="fr-CA" sz="1200">
              <a:solidFill>
                <a:schemeClr val="tx1"/>
              </a:solidFill>
            </a:rPr>
            <a:t> choix.</a:t>
          </a:r>
          <a:endParaRPr lang="fr-CA" sz="1600" b="1"/>
        </a:p>
      </dgm:t>
    </dgm:pt>
    <dgm:pt modelId="{78C62B8F-3F96-43EC-B95D-5F8E8674A9D7}" type="parTrans" cxnId="{3AAEFAF6-36B5-4AB9-B988-A77C1DC9DAB1}">
      <dgm:prSet/>
      <dgm:spPr/>
      <dgm:t>
        <a:bodyPr/>
        <a:lstStyle/>
        <a:p>
          <a:endParaRPr lang="fr-CA"/>
        </a:p>
      </dgm:t>
    </dgm:pt>
    <dgm:pt modelId="{933A9276-6E0F-4D4C-949D-F9163718214C}" type="sibTrans" cxnId="{3AAEFAF6-36B5-4AB9-B988-A77C1DC9DAB1}">
      <dgm:prSet/>
      <dgm:spPr/>
      <dgm:t>
        <a:bodyPr/>
        <a:lstStyle/>
        <a:p>
          <a:endParaRPr lang="fr-CA"/>
        </a:p>
      </dgm:t>
    </dgm:pt>
    <dgm:pt modelId="{DC4016AD-00B1-459C-AE2E-34ABB56B2AFC}">
      <dgm:prSet custT="1"/>
      <dgm:spPr>
        <a:gradFill rotWithShape="0">
          <a:gsLst>
            <a:gs pos="0">
              <a:schemeClr val="accent3">
                <a:lumMod val="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</a:gradFill>
      </dgm:spPr>
      <dgm:t>
        <a:bodyPr/>
        <a:lstStyle/>
        <a:p>
          <a:r>
            <a:rPr lang="fr-CA" sz="1200">
              <a:solidFill>
                <a:schemeClr val="tx1"/>
              </a:solidFill>
            </a:rPr>
            <a:t>analysent le 3</a:t>
          </a:r>
          <a:r>
            <a:rPr lang="fr-CA" sz="1200" baseline="30000">
              <a:solidFill>
                <a:schemeClr val="tx1"/>
              </a:solidFill>
            </a:rPr>
            <a:t>e</a:t>
          </a:r>
          <a:r>
            <a:rPr lang="fr-CA" sz="1200">
              <a:solidFill>
                <a:schemeClr val="tx1"/>
              </a:solidFill>
            </a:rPr>
            <a:t> choix, s’il y a refus aux deux premiers choix.</a:t>
          </a:r>
        </a:p>
        <a:p>
          <a:endParaRPr lang="fr-CA" sz="1200" b="1"/>
        </a:p>
        <a:p>
          <a:endParaRPr lang="fr-CA" sz="1200" b="1"/>
        </a:p>
        <a:p>
          <a:endParaRPr lang="fr-CA" sz="1200" b="1"/>
        </a:p>
        <a:p>
          <a:endParaRPr lang="fr-CA" sz="1200" b="1"/>
        </a:p>
        <a:p>
          <a:endParaRPr lang="fr-CA" sz="1600" b="1"/>
        </a:p>
      </dgm:t>
    </dgm:pt>
    <dgm:pt modelId="{AB242859-4B0E-4D7B-850E-EDE1C1775C6C}" type="parTrans" cxnId="{211107FC-B1D0-4369-9618-E7506CB8AB81}">
      <dgm:prSet/>
      <dgm:spPr/>
      <dgm:t>
        <a:bodyPr/>
        <a:lstStyle/>
        <a:p>
          <a:endParaRPr lang="fr-FR"/>
        </a:p>
      </dgm:t>
    </dgm:pt>
    <dgm:pt modelId="{007FC1C3-1AE9-40B4-B14D-71DA0727C586}" type="sibTrans" cxnId="{211107FC-B1D0-4369-9618-E7506CB8AB81}">
      <dgm:prSet/>
      <dgm:spPr/>
      <dgm:t>
        <a:bodyPr/>
        <a:lstStyle/>
        <a:p>
          <a:endParaRPr lang="fr-FR"/>
        </a:p>
      </dgm:t>
    </dgm:pt>
    <dgm:pt modelId="{AAB176E1-D7F1-487D-8519-8A3A07E37161}">
      <dgm:prSet custT="1"/>
      <dgm:spPr>
        <a:gradFill rotWithShape="0">
          <a:gsLst>
            <a:gs pos="0">
              <a:schemeClr val="accent3">
                <a:lumMod val="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</a:gradFill>
      </dgm:spPr>
      <dgm:t>
        <a:bodyPr/>
        <a:lstStyle/>
        <a:p>
          <a:endParaRPr lang="fr-CA" sz="1600" b="1"/>
        </a:p>
      </dgm:t>
    </dgm:pt>
    <dgm:pt modelId="{7F68BA8E-E18F-4952-AAF8-97647D9AB68B}" type="parTrans" cxnId="{B6C95E16-1C4A-4F44-ADD8-C38336C0C002}">
      <dgm:prSet/>
      <dgm:spPr/>
      <dgm:t>
        <a:bodyPr/>
        <a:lstStyle/>
        <a:p>
          <a:endParaRPr lang="fr-FR"/>
        </a:p>
      </dgm:t>
    </dgm:pt>
    <dgm:pt modelId="{EE9869B9-52E4-4D40-9DC7-281622D58E13}" type="sibTrans" cxnId="{B6C95E16-1C4A-4F44-ADD8-C38336C0C002}">
      <dgm:prSet/>
      <dgm:spPr/>
      <dgm:t>
        <a:bodyPr/>
        <a:lstStyle/>
        <a:p>
          <a:endParaRPr lang="fr-FR"/>
        </a:p>
      </dgm:t>
    </dgm:pt>
    <dgm:pt modelId="{A1AAF716-6667-46E8-B101-5455E5DC130E}" type="pres">
      <dgm:prSet presAssocID="{640AF24B-A59F-476A-8F09-7D18F4ADF66C}" presName="Name0" presStyleCnt="0">
        <dgm:presLayoutVars>
          <dgm:dir/>
          <dgm:resizeHandles val="exact"/>
        </dgm:presLayoutVars>
      </dgm:prSet>
      <dgm:spPr/>
    </dgm:pt>
    <dgm:pt modelId="{EF27C668-2938-420A-88FE-8889C2878544}" type="pres">
      <dgm:prSet presAssocID="{D7A47966-1491-465A-B7B7-C614F07EB43B}" presName="node" presStyleLbl="node1" presStyleIdx="0" presStyleCnt="2" custLinFactNeighborX="-42579" custLinFactNeighborY="645">
        <dgm:presLayoutVars>
          <dgm:bulletEnabled val="1"/>
        </dgm:presLayoutVars>
      </dgm:prSet>
      <dgm:spPr/>
    </dgm:pt>
    <dgm:pt modelId="{F9A0C1D6-B46A-4B63-BDE3-38257888084B}" type="pres">
      <dgm:prSet presAssocID="{DC47966C-9C30-46D1-9B39-B75132DD6362}" presName="sibTrans" presStyleCnt="0"/>
      <dgm:spPr/>
    </dgm:pt>
    <dgm:pt modelId="{D72A8CDE-0152-4F0E-B273-5E0A6A7B8964}" type="pres">
      <dgm:prSet presAssocID="{EA3C61D7-A033-4398-AC5F-21B4230F182C}" presName="node" presStyleLbl="node1" presStyleIdx="1" presStyleCnt="2" custLinFactNeighborX="-33261" custLinFactNeighborY="-1229">
        <dgm:presLayoutVars>
          <dgm:bulletEnabled val="1"/>
        </dgm:presLayoutVars>
      </dgm:prSet>
      <dgm:spPr/>
    </dgm:pt>
  </dgm:ptLst>
  <dgm:cxnLst>
    <dgm:cxn modelId="{B6C95E16-1C4A-4F44-ADD8-C38336C0C002}" srcId="{EA3C61D7-A033-4398-AC5F-21B4230F182C}" destId="{AAB176E1-D7F1-487D-8519-8A3A07E37161}" srcOrd="1" destOrd="0" parTransId="{7F68BA8E-E18F-4952-AAF8-97647D9AB68B}" sibTransId="{EE9869B9-52E4-4D40-9DC7-281622D58E13}"/>
    <dgm:cxn modelId="{7BC9F016-DB70-40CB-B56E-2D298FD1A7D1}" type="presOf" srcId="{AAB176E1-D7F1-487D-8519-8A3A07E37161}" destId="{D72A8CDE-0152-4F0E-B273-5E0A6A7B8964}" srcOrd="0" destOrd="2" presId="urn:microsoft.com/office/officeart/2005/8/layout/hList6"/>
    <dgm:cxn modelId="{4B227321-06B8-2643-BEC1-D25DF5B43833}" type="presOf" srcId="{18BC6B70-5BE1-4BD2-B4E9-BF4A27CD183A}" destId="{EF27C668-2938-420A-88FE-8889C2878544}" srcOrd="0" destOrd="1" presId="urn:microsoft.com/office/officeart/2005/8/layout/hList6"/>
    <dgm:cxn modelId="{EBA5942B-E7C9-4C78-9D61-BC7AD82489C9}" srcId="{D7A47966-1491-465A-B7B7-C614F07EB43B}" destId="{18BC6B70-5BE1-4BD2-B4E9-BF4A27CD183A}" srcOrd="0" destOrd="0" parTransId="{A80242CE-DB74-462E-9FCC-29B6CACEF8DC}" sibTransId="{9962EDA9-A63D-464A-9BE6-851CA21542A9}"/>
    <dgm:cxn modelId="{40DA035D-E0B6-2840-B321-F73B18900E0A}" type="presOf" srcId="{2FA369C7-77B3-4179-9D31-67373DAF1114}" destId="{EF27C668-2938-420A-88FE-8889C2878544}" srcOrd="0" destOrd="2" presId="urn:microsoft.com/office/officeart/2005/8/layout/hList6"/>
    <dgm:cxn modelId="{5B13B964-9AA3-C74F-9597-2386CD1691B6}" type="presOf" srcId="{8B05F7FB-5BE9-4580-8A1C-DFC1C9FACE1D}" destId="{D72A8CDE-0152-4F0E-B273-5E0A6A7B8964}" srcOrd="0" destOrd="1" presId="urn:microsoft.com/office/officeart/2005/8/layout/hList6"/>
    <dgm:cxn modelId="{EFDEDF44-DB89-4831-BE9D-E2AF4D61A042}" type="presOf" srcId="{DC4016AD-00B1-459C-AE2E-34ABB56B2AFC}" destId="{D72A8CDE-0152-4F0E-B273-5E0A6A7B8964}" srcOrd="0" destOrd="3" presId="urn:microsoft.com/office/officeart/2005/8/layout/hList6"/>
    <dgm:cxn modelId="{3E791656-9F6A-E949-86B6-87A775A1ABE0}" type="presOf" srcId="{640AF24B-A59F-476A-8F09-7D18F4ADF66C}" destId="{A1AAF716-6667-46E8-B101-5455E5DC130E}" srcOrd="0" destOrd="0" presId="urn:microsoft.com/office/officeart/2005/8/layout/hList6"/>
    <dgm:cxn modelId="{DA4A4F8C-E493-2E4D-AD41-1D8AE4CFA16C}" type="presOf" srcId="{D7A47966-1491-465A-B7B7-C614F07EB43B}" destId="{EF27C668-2938-420A-88FE-8889C2878544}" srcOrd="0" destOrd="0" presId="urn:microsoft.com/office/officeart/2005/8/layout/hList6"/>
    <dgm:cxn modelId="{A44A3996-EA66-4ECC-B9A4-9D2F6005452D}" srcId="{640AF24B-A59F-476A-8F09-7D18F4ADF66C}" destId="{EA3C61D7-A033-4398-AC5F-21B4230F182C}" srcOrd="1" destOrd="0" parTransId="{18104E94-9080-4FB2-B318-8827A5423667}" sibTransId="{D7841F38-76D4-4A5A-88CC-5F1DC201FF2B}"/>
    <dgm:cxn modelId="{6C787999-4C39-4A3E-A7F9-DEFA5EBEAC8E}" srcId="{640AF24B-A59F-476A-8F09-7D18F4ADF66C}" destId="{D7A47966-1491-465A-B7B7-C614F07EB43B}" srcOrd="0" destOrd="0" parTransId="{61E7ED32-D72E-4C37-88FA-1883CAC7928D}" sibTransId="{DC47966C-9C30-46D1-9B39-B75132DD6362}"/>
    <dgm:cxn modelId="{271BB0AF-AF39-644D-81EE-1A68BEFFD639}" type="presOf" srcId="{EA3C61D7-A033-4398-AC5F-21B4230F182C}" destId="{D72A8CDE-0152-4F0E-B273-5E0A6A7B8964}" srcOrd="0" destOrd="0" presId="urn:microsoft.com/office/officeart/2005/8/layout/hList6"/>
    <dgm:cxn modelId="{3AAEFAF6-36B5-4AB9-B988-A77C1DC9DAB1}" srcId="{EA3C61D7-A033-4398-AC5F-21B4230F182C}" destId="{8B05F7FB-5BE9-4580-8A1C-DFC1C9FACE1D}" srcOrd="0" destOrd="0" parTransId="{78C62B8F-3F96-43EC-B95D-5F8E8674A9D7}" sibTransId="{933A9276-6E0F-4D4C-949D-F9163718214C}"/>
    <dgm:cxn modelId="{5E74B0F7-333A-4281-BF54-6E3AF35EE849}" srcId="{D7A47966-1491-465A-B7B7-C614F07EB43B}" destId="{2FA369C7-77B3-4179-9D31-67373DAF1114}" srcOrd="1" destOrd="0" parTransId="{462779E9-8175-40C7-B087-9C4F3DDD00FD}" sibTransId="{17CE3F8F-4E11-4108-AE59-FD247AEC3AEF}"/>
    <dgm:cxn modelId="{211107FC-B1D0-4369-9618-E7506CB8AB81}" srcId="{EA3C61D7-A033-4398-AC5F-21B4230F182C}" destId="{DC4016AD-00B1-459C-AE2E-34ABB56B2AFC}" srcOrd="2" destOrd="0" parTransId="{AB242859-4B0E-4D7B-850E-EDE1C1775C6C}" sibTransId="{007FC1C3-1AE9-40B4-B14D-71DA0727C586}"/>
    <dgm:cxn modelId="{D14C58B4-6C2E-D142-8C80-89428F2FB230}" type="presParOf" srcId="{A1AAF716-6667-46E8-B101-5455E5DC130E}" destId="{EF27C668-2938-420A-88FE-8889C2878544}" srcOrd="0" destOrd="0" presId="urn:microsoft.com/office/officeart/2005/8/layout/hList6"/>
    <dgm:cxn modelId="{CFFDD409-CC36-F940-A6A0-290B7DBD99CF}" type="presParOf" srcId="{A1AAF716-6667-46E8-B101-5455E5DC130E}" destId="{F9A0C1D6-B46A-4B63-BDE3-38257888084B}" srcOrd="1" destOrd="0" presId="urn:microsoft.com/office/officeart/2005/8/layout/hList6"/>
    <dgm:cxn modelId="{5E8FBE57-CC33-654A-88CF-A90D544BD9F2}" type="presParOf" srcId="{A1AAF716-6667-46E8-B101-5455E5DC130E}" destId="{D72A8CDE-0152-4F0E-B273-5E0A6A7B8964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5A27612-6DC9-4625-B21F-2C386CF6319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CA"/>
        </a:p>
      </dgm:t>
    </dgm:pt>
    <dgm:pt modelId="{B387515C-6D43-4086-B6DA-4FB2F64A6425}">
      <dgm:prSet phldrT="[Texte]" custT="1"/>
      <dgm:spPr/>
      <dgm:t>
        <a:bodyPr/>
        <a:lstStyle/>
        <a:p>
          <a:r>
            <a:rPr lang="fr-CA" sz="3200"/>
            <a:t>Étape 4</a:t>
          </a:r>
        </a:p>
      </dgm:t>
    </dgm:pt>
    <dgm:pt modelId="{D820F552-3DD5-4CCB-BB7D-DC4E93E89656}" type="parTrans" cxnId="{82C56222-C88F-4B38-A4B2-F41D362E3CE7}">
      <dgm:prSet/>
      <dgm:spPr/>
      <dgm:t>
        <a:bodyPr/>
        <a:lstStyle/>
        <a:p>
          <a:endParaRPr lang="fr-CA"/>
        </a:p>
      </dgm:t>
    </dgm:pt>
    <dgm:pt modelId="{43EEAEF8-0656-4311-AFAE-BCAF97F6472D}" type="sibTrans" cxnId="{82C56222-C88F-4B38-A4B2-F41D362E3CE7}">
      <dgm:prSet/>
      <dgm:spPr/>
      <dgm:t>
        <a:bodyPr/>
        <a:lstStyle/>
        <a:p>
          <a:endParaRPr lang="fr-CA"/>
        </a:p>
      </dgm:t>
    </dgm:pt>
    <dgm:pt modelId="{C2BA8B81-86C0-494A-AED1-5B084ED6E6ED}">
      <dgm:prSet phldrT="[Texte]" custT="1"/>
      <dgm:spPr/>
      <dgm:t>
        <a:bodyPr/>
        <a:lstStyle/>
        <a:p>
          <a:r>
            <a:rPr lang="fr-CA" sz="2000"/>
            <a:t>Vous répondez à l’offre d’admission</a:t>
          </a:r>
        </a:p>
      </dgm:t>
    </dgm:pt>
    <dgm:pt modelId="{BB3BA126-7B83-4A30-8DF4-1B123999337D}" type="parTrans" cxnId="{2D6CE71D-F927-4AE7-8F1D-F9201B6AFD88}">
      <dgm:prSet/>
      <dgm:spPr/>
      <dgm:t>
        <a:bodyPr/>
        <a:lstStyle/>
        <a:p>
          <a:endParaRPr lang="fr-CA"/>
        </a:p>
      </dgm:t>
    </dgm:pt>
    <dgm:pt modelId="{8E259719-D0EE-4705-B25F-426189683DFA}" type="sibTrans" cxnId="{2D6CE71D-F927-4AE7-8F1D-F9201B6AFD88}">
      <dgm:prSet/>
      <dgm:spPr/>
      <dgm:t>
        <a:bodyPr/>
        <a:lstStyle/>
        <a:p>
          <a:endParaRPr lang="fr-CA"/>
        </a:p>
      </dgm:t>
    </dgm:pt>
    <dgm:pt modelId="{15CBE13B-D1A4-4B96-A725-2F6544AD46E0}" type="pres">
      <dgm:prSet presAssocID="{15A27612-6DC9-4625-B21F-2C386CF63199}" presName="Name0" presStyleCnt="0">
        <dgm:presLayoutVars>
          <dgm:dir/>
          <dgm:animLvl val="lvl"/>
          <dgm:resizeHandles val="exact"/>
        </dgm:presLayoutVars>
      </dgm:prSet>
      <dgm:spPr/>
    </dgm:pt>
    <dgm:pt modelId="{898E1833-08A7-4C05-88C8-8EAC50AB9F17}" type="pres">
      <dgm:prSet presAssocID="{B387515C-6D43-4086-B6DA-4FB2F64A6425}" presName="linNode" presStyleCnt="0"/>
      <dgm:spPr/>
    </dgm:pt>
    <dgm:pt modelId="{303F42BC-B313-431A-9904-A65F23266FF1}" type="pres">
      <dgm:prSet presAssocID="{B387515C-6D43-4086-B6DA-4FB2F64A6425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6CA900C6-4116-4A35-B704-831A653ECB27}" type="pres">
      <dgm:prSet presAssocID="{B387515C-6D43-4086-B6DA-4FB2F64A6425}" presName="descendantText" presStyleLbl="alignAccFollowNode1" presStyleIdx="0" presStyleCnt="1">
        <dgm:presLayoutVars>
          <dgm:bulletEnabled val="1"/>
        </dgm:presLayoutVars>
      </dgm:prSet>
      <dgm:spPr/>
    </dgm:pt>
  </dgm:ptLst>
  <dgm:cxnLst>
    <dgm:cxn modelId="{91C9BB1B-13B5-497A-A53C-C7B368E02385}" type="presOf" srcId="{15A27612-6DC9-4625-B21F-2C386CF63199}" destId="{15CBE13B-D1A4-4B96-A725-2F6544AD46E0}" srcOrd="0" destOrd="0" presId="urn:microsoft.com/office/officeart/2005/8/layout/vList5"/>
    <dgm:cxn modelId="{2D6CE71D-F927-4AE7-8F1D-F9201B6AFD88}" srcId="{B387515C-6D43-4086-B6DA-4FB2F64A6425}" destId="{C2BA8B81-86C0-494A-AED1-5B084ED6E6ED}" srcOrd="0" destOrd="0" parTransId="{BB3BA126-7B83-4A30-8DF4-1B123999337D}" sibTransId="{8E259719-D0EE-4705-B25F-426189683DFA}"/>
    <dgm:cxn modelId="{82C56222-C88F-4B38-A4B2-F41D362E3CE7}" srcId="{15A27612-6DC9-4625-B21F-2C386CF63199}" destId="{B387515C-6D43-4086-B6DA-4FB2F64A6425}" srcOrd="0" destOrd="0" parTransId="{D820F552-3DD5-4CCB-BB7D-DC4E93E89656}" sibTransId="{43EEAEF8-0656-4311-AFAE-BCAF97F6472D}"/>
    <dgm:cxn modelId="{076B185B-F44D-45D2-B70A-1D91FE457118}" type="presOf" srcId="{B387515C-6D43-4086-B6DA-4FB2F64A6425}" destId="{303F42BC-B313-431A-9904-A65F23266FF1}" srcOrd="0" destOrd="0" presId="urn:microsoft.com/office/officeart/2005/8/layout/vList5"/>
    <dgm:cxn modelId="{272C95C5-7D8D-4C05-870F-CB9DDCB0D324}" type="presOf" srcId="{C2BA8B81-86C0-494A-AED1-5B084ED6E6ED}" destId="{6CA900C6-4116-4A35-B704-831A653ECB27}" srcOrd="0" destOrd="0" presId="urn:microsoft.com/office/officeart/2005/8/layout/vList5"/>
    <dgm:cxn modelId="{B883C1CC-F67D-4742-8FA7-B3292681D400}" type="presParOf" srcId="{15CBE13B-D1A4-4B96-A725-2F6544AD46E0}" destId="{898E1833-08A7-4C05-88C8-8EAC50AB9F17}" srcOrd="0" destOrd="0" presId="urn:microsoft.com/office/officeart/2005/8/layout/vList5"/>
    <dgm:cxn modelId="{80EC623E-9457-4793-9549-692DEDE41698}" type="presParOf" srcId="{898E1833-08A7-4C05-88C8-8EAC50AB9F17}" destId="{303F42BC-B313-431A-9904-A65F23266FF1}" srcOrd="0" destOrd="0" presId="urn:microsoft.com/office/officeart/2005/8/layout/vList5"/>
    <dgm:cxn modelId="{9412C5B9-5831-4055-8C8D-CDE8DF11F427}" type="presParOf" srcId="{898E1833-08A7-4C05-88C8-8EAC50AB9F17}" destId="{6CA900C6-4116-4A35-B704-831A653ECB2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5A27612-6DC9-4625-B21F-2C386CF6319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CA"/>
        </a:p>
      </dgm:t>
    </dgm:pt>
    <dgm:pt modelId="{B387515C-6D43-4086-B6DA-4FB2F64A6425}">
      <dgm:prSet phldrT="[Texte]" custT="1"/>
      <dgm:spPr/>
      <dgm:t>
        <a:bodyPr/>
        <a:lstStyle/>
        <a:p>
          <a:r>
            <a:rPr lang="fr-CA" sz="3200"/>
            <a:t>Étape 5</a:t>
          </a:r>
        </a:p>
      </dgm:t>
    </dgm:pt>
    <dgm:pt modelId="{D820F552-3DD5-4CCB-BB7D-DC4E93E89656}" type="parTrans" cxnId="{82C56222-C88F-4B38-A4B2-F41D362E3CE7}">
      <dgm:prSet/>
      <dgm:spPr/>
      <dgm:t>
        <a:bodyPr/>
        <a:lstStyle/>
        <a:p>
          <a:endParaRPr lang="fr-CA"/>
        </a:p>
      </dgm:t>
    </dgm:pt>
    <dgm:pt modelId="{43EEAEF8-0656-4311-AFAE-BCAF97F6472D}" type="sibTrans" cxnId="{82C56222-C88F-4B38-A4B2-F41D362E3CE7}">
      <dgm:prSet/>
      <dgm:spPr/>
      <dgm:t>
        <a:bodyPr/>
        <a:lstStyle/>
        <a:p>
          <a:endParaRPr lang="fr-CA"/>
        </a:p>
      </dgm:t>
    </dgm:pt>
    <dgm:pt modelId="{C2BA8B81-86C0-494A-AED1-5B084ED6E6ED}">
      <dgm:prSet phldrT="[Texte]" custT="1"/>
      <dgm:spPr/>
      <dgm:t>
        <a:bodyPr/>
        <a:lstStyle/>
        <a:p>
          <a:pPr>
            <a:spcBef>
              <a:spcPts val="600"/>
            </a:spcBef>
            <a:spcAft>
              <a:spcPts val="600"/>
            </a:spcAft>
          </a:pPr>
          <a:r>
            <a:rPr lang="fr-CA" sz="2000"/>
            <a:t>Vous réservez votre place</a:t>
          </a:r>
        </a:p>
      </dgm:t>
    </dgm:pt>
    <dgm:pt modelId="{BB3BA126-7B83-4A30-8DF4-1B123999337D}" type="parTrans" cxnId="{2D6CE71D-F927-4AE7-8F1D-F9201B6AFD88}">
      <dgm:prSet/>
      <dgm:spPr/>
      <dgm:t>
        <a:bodyPr/>
        <a:lstStyle/>
        <a:p>
          <a:endParaRPr lang="fr-CA"/>
        </a:p>
      </dgm:t>
    </dgm:pt>
    <dgm:pt modelId="{8E259719-D0EE-4705-B25F-426189683DFA}" type="sibTrans" cxnId="{2D6CE71D-F927-4AE7-8F1D-F9201B6AFD88}">
      <dgm:prSet/>
      <dgm:spPr/>
      <dgm:t>
        <a:bodyPr/>
        <a:lstStyle/>
        <a:p>
          <a:endParaRPr lang="fr-CA"/>
        </a:p>
      </dgm:t>
    </dgm:pt>
    <dgm:pt modelId="{15CBE13B-D1A4-4B96-A725-2F6544AD46E0}" type="pres">
      <dgm:prSet presAssocID="{15A27612-6DC9-4625-B21F-2C386CF63199}" presName="Name0" presStyleCnt="0">
        <dgm:presLayoutVars>
          <dgm:dir/>
          <dgm:animLvl val="lvl"/>
          <dgm:resizeHandles val="exact"/>
        </dgm:presLayoutVars>
      </dgm:prSet>
      <dgm:spPr/>
    </dgm:pt>
    <dgm:pt modelId="{898E1833-08A7-4C05-88C8-8EAC50AB9F17}" type="pres">
      <dgm:prSet presAssocID="{B387515C-6D43-4086-B6DA-4FB2F64A6425}" presName="linNode" presStyleCnt="0"/>
      <dgm:spPr/>
    </dgm:pt>
    <dgm:pt modelId="{303F42BC-B313-431A-9904-A65F23266FF1}" type="pres">
      <dgm:prSet presAssocID="{B387515C-6D43-4086-B6DA-4FB2F64A6425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6CA900C6-4116-4A35-B704-831A653ECB27}" type="pres">
      <dgm:prSet presAssocID="{B387515C-6D43-4086-B6DA-4FB2F64A6425}" presName="descendantText" presStyleLbl="alignAccFollowNode1" presStyleIdx="0" presStyleCnt="1">
        <dgm:presLayoutVars>
          <dgm:bulletEnabled val="1"/>
        </dgm:presLayoutVars>
      </dgm:prSet>
      <dgm:spPr/>
    </dgm:pt>
  </dgm:ptLst>
  <dgm:cxnLst>
    <dgm:cxn modelId="{2D6CE71D-F927-4AE7-8F1D-F9201B6AFD88}" srcId="{B387515C-6D43-4086-B6DA-4FB2F64A6425}" destId="{C2BA8B81-86C0-494A-AED1-5B084ED6E6ED}" srcOrd="0" destOrd="0" parTransId="{BB3BA126-7B83-4A30-8DF4-1B123999337D}" sibTransId="{8E259719-D0EE-4705-B25F-426189683DFA}"/>
    <dgm:cxn modelId="{82C56222-C88F-4B38-A4B2-F41D362E3CE7}" srcId="{15A27612-6DC9-4625-B21F-2C386CF63199}" destId="{B387515C-6D43-4086-B6DA-4FB2F64A6425}" srcOrd="0" destOrd="0" parTransId="{D820F552-3DD5-4CCB-BB7D-DC4E93E89656}" sibTransId="{43EEAEF8-0656-4311-AFAE-BCAF97F6472D}"/>
    <dgm:cxn modelId="{0DB27394-12A7-41B6-87A7-D2046DE46A62}" type="presOf" srcId="{B387515C-6D43-4086-B6DA-4FB2F64A6425}" destId="{303F42BC-B313-431A-9904-A65F23266FF1}" srcOrd="0" destOrd="0" presId="urn:microsoft.com/office/officeart/2005/8/layout/vList5"/>
    <dgm:cxn modelId="{AA0F0ABE-9A7F-4832-9CC9-98C6E5BB3635}" type="presOf" srcId="{15A27612-6DC9-4625-B21F-2C386CF63199}" destId="{15CBE13B-D1A4-4B96-A725-2F6544AD46E0}" srcOrd="0" destOrd="0" presId="urn:microsoft.com/office/officeart/2005/8/layout/vList5"/>
    <dgm:cxn modelId="{E35814FA-B288-488A-9896-E2EA9ED1E53D}" type="presOf" srcId="{C2BA8B81-86C0-494A-AED1-5B084ED6E6ED}" destId="{6CA900C6-4116-4A35-B704-831A653ECB27}" srcOrd="0" destOrd="0" presId="urn:microsoft.com/office/officeart/2005/8/layout/vList5"/>
    <dgm:cxn modelId="{5DBAF10C-148E-40B3-BD33-6F3BAE19EBEE}" type="presParOf" srcId="{15CBE13B-D1A4-4B96-A725-2F6544AD46E0}" destId="{898E1833-08A7-4C05-88C8-8EAC50AB9F17}" srcOrd="0" destOrd="0" presId="urn:microsoft.com/office/officeart/2005/8/layout/vList5"/>
    <dgm:cxn modelId="{BC2F0268-AE38-4F31-B547-E1F51247C633}" type="presParOf" srcId="{898E1833-08A7-4C05-88C8-8EAC50AB9F17}" destId="{303F42BC-B313-431A-9904-A65F23266FF1}" srcOrd="0" destOrd="0" presId="urn:microsoft.com/office/officeart/2005/8/layout/vList5"/>
    <dgm:cxn modelId="{84D76AED-2664-4C7C-8C19-327EA6D8105E}" type="presParOf" srcId="{898E1833-08A7-4C05-88C8-8EAC50AB9F17}" destId="{6CA900C6-4116-4A35-B704-831A653ECB2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A900C6-4116-4A35-B704-831A653ECB27}">
      <dsp:nvSpPr>
        <dsp:cNvPr id="0" name=""/>
        <dsp:cNvSpPr/>
      </dsp:nvSpPr>
      <dsp:spPr>
        <a:xfrm rot="5400000">
          <a:off x="4319625" y="-1676418"/>
          <a:ext cx="914400" cy="44958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2000" kern="1200"/>
            <a:t>Vous remplissez votre demande d’admission</a:t>
          </a:r>
        </a:p>
      </dsp:txBody>
      <dsp:txXfrm rot="-5400000">
        <a:off x="2528908" y="158936"/>
        <a:ext cx="4451199" cy="825126"/>
      </dsp:txXfrm>
    </dsp:sp>
    <dsp:sp modelId="{303F42BC-B313-431A-9904-A65F23266FF1}">
      <dsp:nvSpPr>
        <dsp:cNvPr id="0" name=""/>
        <dsp:cNvSpPr/>
      </dsp:nvSpPr>
      <dsp:spPr>
        <a:xfrm>
          <a:off x="0" y="0"/>
          <a:ext cx="2528907" cy="1143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200" kern="1200"/>
            <a:t>Étape 1</a:t>
          </a:r>
        </a:p>
      </dsp:txBody>
      <dsp:txXfrm>
        <a:off x="55797" y="55797"/>
        <a:ext cx="2417313" cy="10314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A900C6-4116-4A35-B704-831A653ECB27}">
      <dsp:nvSpPr>
        <dsp:cNvPr id="0" name=""/>
        <dsp:cNvSpPr/>
      </dsp:nvSpPr>
      <dsp:spPr>
        <a:xfrm rot="5400000">
          <a:off x="4319625" y="-1676418"/>
          <a:ext cx="914400" cy="44958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2000" kern="1200"/>
            <a:t>Vous recevez un accusé de réception</a:t>
          </a:r>
        </a:p>
      </dsp:txBody>
      <dsp:txXfrm rot="-5400000">
        <a:off x="2528908" y="158936"/>
        <a:ext cx="4451199" cy="825126"/>
      </dsp:txXfrm>
    </dsp:sp>
    <dsp:sp modelId="{303F42BC-B313-431A-9904-A65F23266FF1}">
      <dsp:nvSpPr>
        <dsp:cNvPr id="0" name=""/>
        <dsp:cNvSpPr/>
      </dsp:nvSpPr>
      <dsp:spPr>
        <a:xfrm>
          <a:off x="0" y="0"/>
          <a:ext cx="2528907" cy="1143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200" kern="1200"/>
            <a:t>Étape 2</a:t>
          </a:r>
        </a:p>
      </dsp:txBody>
      <dsp:txXfrm>
        <a:off x="55797" y="55797"/>
        <a:ext cx="2417313" cy="10314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A900C6-4116-4A35-B704-831A653ECB27}">
      <dsp:nvSpPr>
        <dsp:cNvPr id="0" name=""/>
        <dsp:cNvSpPr/>
      </dsp:nvSpPr>
      <dsp:spPr>
        <a:xfrm rot="5400000">
          <a:off x="4319625" y="-1676418"/>
          <a:ext cx="914400" cy="44958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2000" kern="1200"/>
            <a:t>Votre dossier est étudié</a:t>
          </a:r>
        </a:p>
      </dsp:txBody>
      <dsp:txXfrm rot="-5400000">
        <a:off x="2528908" y="158936"/>
        <a:ext cx="4451199" cy="825126"/>
      </dsp:txXfrm>
    </dsp:sp>
    <dsp:sp modelId="{303F42BC-B313-431A-9904-A65F23266FF1}">
      <dsp:nvSpPr>
        <dsp:cNvPr id="0" name=""/>
        <dsp:cNvSpPr/>
      </dsp:nvSpPr>
      <dsp:spPr>
        <a:xfrm>
          <a:off x="0" y="0"/>
          <a:ext cx="2528907" cy="1143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200" kern="1200"/>
            <a:t>Étape 3</a:t>
          </a:r>
        </a:p>
      </dsp:txBody>
      <dsp:txXfrm>
        <a:off x="55797" y="55797"/>
        <a:ext cx="2417313" cy="103140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27C668-2938-420A-88FE-8889C2878544}">
      <dsp:nvSpPr>
        <dsp:cNvPr id="0" name=""/>
        <dsp:cNvSpPr/>
      </dsp:nvSpPr>
      <dsp:spPr>
        <a:xfrm rot="16200000">
          <a:off x="-204391" y="204391"/>
          <a:ext cx="3841204" cy="3432421"/>
        </a:xfrm>
        <a:prstGeom prst="flowChartManualOperation">
          <a:avLst/>
        </a:prstGeom>
        <a:gradFill rotWithShape="0">
          <a:gsLst>
            <a:gs pos="0">
              <a:srgbClr val="FFC000"/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1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0" rIns="95250" bIns="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CA" sz="1500" b="1" kern="1200" dirty="0"/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5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Universités Laval, McGill, Sherbrooke, Montréal</a:t>
          </a:r>
          <a:r>
            <a:rPr lang="fr-CA" sz="1500" b="1" kern="12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Polytechnique, </a:t>
          </a:r>
          <a:r>
            <a:rPr lang="fr-CA" sz="15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UQAM, UQTR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1200" kern="1200">
              <a:solidFill>
                <a:schemeClr val="tx1"/>
              </a:solidFill>
            </a:rPr>
            <a:t>analysent vos choix simultanément et vous donnent une réponse pour chacun.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CA" sz="1200" kern="1200"/>
        </a:p>
      </dsp:txBody>
      <dsp:txXfrm rot="5400000">
        <a:off x="1" y="768240"/>
        <a:ext cx="3432421" cy="2304722"/>
      </dsp:txXfrm>
    </dsp:sp>
    <dsp:sp modelId="{D72A8CDE-0152-4F0E-B273-5E0A6A7B8964}">
      <dsp:nvSpPr>
        <dsp:cNvPr id="0" name=""/>
        <dsp:cNvSpPr/>
      </dsp:nvSpPr>
      <dsp:spPr>
        <a:xfrm rot="16200000">
          <a:off x="3403406" y="204391"/>
          <a:ext cx="3841204" cy="3432421"/>
        </a:xfrm>
        <a:prstGeom prst="flowChartManualOperation">
          <a:avLst/>
        </a:prstGeom>
        <a:gradFill rotWithShape="0">
          <a:gsLst>
            <a:gs pos="0">
              <a:schemeClr val="accent3">
                <a:lumMod val="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1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0" rIns="95250" bIns="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CA" sz="1500" b="1" kern="1200" dirty="0"/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5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UQO, UQAR, UQAC, Concordia, </a:t>
          </a:r>
          <a:r>
            <a:rPr lang="fr-CA" sz="1500" b="1" kern="1200" dirty="0" err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Bishop’s</a:t>
          </a:r>
          <a:r>
            <a:rPr lang="fr-CA" sz="15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Moncton, Ottawa</a:t>
          </a:r>
          <a:endParaRPr lang="fr-CA" sz="16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1200" kern="1200">
              <a:solidFill>
                <a:schemeClr val="tx1"/>
              </a:solidFill>
            </a:rPr>
            <a:t>analysent le 2</a:t>
          </a:r>
          <a:r>
            <a:rPr lang="fr-CA" sz="1200" kern="1200" baseline="30000">
              <a:solidFill>
                <a:schemeClr val="tx1"/>
              </a:solidFill>
            </a:rPr>
            <a:t>e</a:t>
          </a:r>
          <a:r>
            <a:rPr lang="fr-CA" sz="1200" kern="1200">
              <a:solidFill>
                <a:schemeClr val="tx1"/>
              </a:solidFill>
            </a:rPr>
            <a:t> choix, s’il y a refus au 1</a:t>
          </a:r>
          <a:r>
            <a:rPr lang="fr-CA" sz="1200" kern="1200" baseline="30000">
              <a:solidFill>
                <a:schemeClr val="tx1"/>
              </a:solidFill>
            </a:rPr>
            <a:t>er</a:t>
          </a:r>
          <a:r>
            <a:rPr lang="fr-CA" sz="1200" kern="1200">
              <a:solidFill>
                <a:schemeClr val="tx1"/>
              </a:solidFill>
            </a:rPr>
            <a:t> choix.</a:t>
          </a:r>
          <a:endParaRPr lang="fr-CA" sz="1600" b="1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CA" sz="1600" b="1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1200" kern="1200">
              <a:solidFill>
                <a:schemeClr val="tx1"/>
              </a:solidFill>
            </a:rPr>
            <a:t>analysent le 3</a:t>
          </a:r>
          <a:r>
            <a:rPr lang="fr-CA" sz="1200" kern="1200" baseline="30000">
              <a:solidFill>
                <a:schemeClr val="tx1"/>
              </a:solidFill>
            </a:rPr>
            <a:t>e</a:t>
          </a:r>
          <a:r>
            <a:rPr lang="fr-CA" sz="1200" kern="1200">
              <a:solidFill>
                <a:schemeClr val="tx1"/>
              </a:solidFill>
            </a:rPr>
            <a:t> choix, s’il y a refus aux deux premiers choix.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CA" sz="1200" b="1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CA" sz="1200" b="1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CA" sz="1200" b="1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CA" sz="1200" b="1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CA" sz="1600" b="1" kern="1200"/>
        </a:p>
      </dsp:txBody>
      <dsp:txXfrm rot="5400000">
        <a:off x="3607798" y="768240"/>
        <a:ext cx="3432421" cy="230472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A900C6-4116-4A35-B704-831A653ECB27}">
      <dsp:nvSpPr>
        <dsp:cNvPr id="0" name=""/>
        <dsp:cNvSpPr/>
      </dsp:nvSpPr>
      <dsp:spPr>
        <a:xfrm rot="5400000">
          <a:off x="4319625" y="-1676418"/>
          <a:ext cx="914400" cy="44958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2000" kern="1200"/>
            <a:t>Vous répondez à l’offre d’admission</a:t>
          </a:r>
        </a:p>
      </dsp:txBody>
      <dsp:txXfrm rot="-5400000">
        <a:off x="2528908" y="158936"/>
        <a:ext cx="4451199" cy="825126"/>
      </dsp:txXfrm>
    </dsp:sp>
    <dsp:sp modelId="{303F42BC-B313-431A-9904-A65F23266FF1}">
      <dsp:nvSpPr>
        <dsp:cNvPr id="0" name=""/>
        <dsp:cNvSpPr/>
      </dsp:nvSpPr>
      <dsp:spPr>
        <a:xfrm>
          <a:off x="0" y="0"/>
          <a:ext cx="2528907" cy="1143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200" kern="1200"/>
            <a:t>Étape 4</a:t>
          </a:r>
        </a:p>
      </dsp:txBody>
      <dsp:txXfrm>
        <a:off x="55797" y="55797"/>
        <a:ext cx="2417313" cy="103140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A900C6-4116-4A35-B704-831A653ECB27}">
      <dsp:nvSpPr>
        <dsp:cNvPr id="0" name=""/>
        <dsp:cNvSpPr/>
      </dsp:nvSpPr>
      <dsp:spPr>
        <a:xfrm rot="5400000">
          <a:off x="4319625" y="-1676418"/>
          <a:ext cx="914400" cy="44958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fr-CA" sz="2000" kern="1200"/>
            <a:t>Vous réservez votre place</a:t>
          </a:r>
        </a:p>
      </dsp:txBody>
      <dsp:txXfrm rot="-5400000">
        <a:off x="2528908" y="158936"/>
        <a:ext cx="4451199" cy="825126"/>
      </dsp:txXfrm>
    </dsp:sp>
    <dsp:sp modelId="{303F42BC-B313-431A-9904-A65F23266FF1}">
      <dsp:nvSpPr>
        <dsp:cNvPr id="0" name=""/>
        <dsp:cNvSpPr/>
      </dsp:nvSpPr>
      <dsp:spPr>
        <a:xfrm>
          <a:off x="0" y="0"/>
          <a:ext cx="2528907" cy="1143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200" kern="1200"/>
            <a:t>Étape 5</a:t>
          </a:r>
        </a:p>
      </dsp:txBody>
      <dsp:txXfrm>
        <a:off x="55797" y="55797"/>
        <a:ext cx="2417313" cy="10314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3174" tIns="46587" rIns="93174" bIns="46587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4" tIns="46587" rIns="93174" bIns="46587" rtlCol="0"/>
          <a:lstStyle>
            <a:lvl1pPr algn="r">
              <a:defRPr sz="1200"/>
            </a:lvl1pPr>
          </a:lstStyle>
          <a:p>
            <a:fld id="{CA947AA2-399F-4BD7-9A51-0C5B35AD13F9}" type="datetimeFigureOut">
              <a:rPr lang="fr-CA" smtClean="0"/>
              <a:pPr/>
              <a:t>2023-12-07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4" tIns="46587" rIns="93174" bIns="46587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4" tIns="46587" rIns="93174" bIns="46587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4820"/>
          </a:xfrm>
          <a:prstGeom prst="rect">
            <a:avLst/>
          </a:prstGeom>
        </p:spPr>
        <p:txBody>
          <a:bodyPr vert="horz" lIns="93174" tIns="46587" rIns="93174" bIns="46587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4820"/>
          </a:xfrm>
          <a:prstGeom prst="rect">
            <a:avLst/>
          </a:prstGeom>
        </p:spPr>
        <p:txBody>
          <a:bodyPr vert="horz" lIns="93174" tIns="46587" rIns="93174" bIns="46587" rtlCol="0" anchor="b"/>
          <a:lstStyle>
            <a:lvl1pPr algn="r">
              <a:defRPr sz="1200"/>
            </a:lvl1pPr>
          </a:lstStyle>
          <a:p>
            <a:fld id="{EA6B550B-3764-4B55-8631-814FCF34D3C4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0001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B550B-3764-4B55-8631-814FCF34D3C4}" type="slidenum">
              <a:rPr lang="fr-CA" smtClean="0"/>
              <a:pPr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97316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B550B-3764-4B55-8631-814FCF34D3C4}" type="slidenum">
              <a:rPr lang="fr-CA" smtClean="0"/>
              <a:pPr/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19145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B550B-3764-4B55-8631-814FCF34D3C4}" type="slidenum">
              <a:rPr lang="fr-CA" smtClean="0"/>
              <a:pPr/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268575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B550B-3764-4B55-8631-814FCF34D3C4}" type="slidenum">
              <a:rPr lang="fr-CA" smtClean="0"/>
              <a:pPr/>
              <a:t>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843614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B550B-3764-4B55-8631-814FCF34D3C4}" type="slidenum">
              <a:rPr lang="fr-CA" smtClean="0"/>
              <a:pPr/>
              <a:t>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843614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B550B-3764-4B55-8631-814FCF34D3C4}" type="slidenum">
              <a:rPr lang="fr-CA" smtClean="0"/>
              <a:pPr/>
              <a:t>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544009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/>
              <a:t>Certaines universités mettent de la pression pour que vous répondiez rapidement.  Attendez</a:t>
            </a:r>
            <a:r>
              <a:rPr lang="fr-CA" baseline="0"/>
              <a:t> d’avoir reçu toutes les offres que vous attendez avant de répondre.</a:t>
            </a:r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B550B-3764-4B55-8631-814FCF34D3C4}" type="slidenum">
              <a:rPr lang="fr-CA" smtClean="0"/>
              <a:pPr/>
              <a:t>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843614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/>
              <a:t>Pour l’université de Sherbrooke. La date limite est le 1</a:t>
            </a:r>
            <a:r>
              <a:rPr lang="fr-CA" baseline="30000"/>
              <a:t>ier</a:t>
            </a:r>
            <a:r>
              <a:rPr lang="fr-CA"/>
              <a:t> juin pour le dépôt ou le remboursement de celui-ci.</a:t>
            </a:r>
          </a:p>
          <a:p>
            <a:r>
              <a:rPr lang="fr-CA"/>
              <a:t>Il</a:t>
            </a:r>
            <a:r>
              <a:rPr lang="fr-CA" baseline="0"/>
              <a:t> </a:t>
            </a:r>
            <a:r>
              <a:rPr lang="fr-CA"/>
              <a:t>rembourse les frais de scolarité avant le 15 septembre.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B550B-3764-4B55-8631-814FCF34D3C4}" type="slidenum">
              <a:rPr lang="fr-CA" smtClean="0"/>
              <a:pPr/>
              <a:t>9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60212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923AAE4-27BB-48D3-A5BF-FAEC73A772AC}" type="datetime1">
              <a:rPr lang="fr-CA" smtClean="0"/>
              <a:t>2023-12-07</a:t>
            </a:fld>
            <a:endParaRPr lang="fr-C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r-CA"/>
              <a:t>Service d'orientation, Cégep de Sherbrooke.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B8D6FBB-E147-4A35-86C9-3F0D465D0ED6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D7237-5170-4AF9-817D-CAC73FC96EEA}" type="datetime1">
              <a:rPr lang="fr-CA" smtClean="0"/>
              <a:t>2023-12-07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Service d'orientation, Cégep de Sherbrooke.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6FBB-E147-4A35-86C9-3F0D465D0ED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17550-6B67-4BF3-93B0-A84305E5B665}" type="datetime1">
              <a:rPr lang="fr-CA" smtClean="0"/>
              <a:t>2023-12-07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Service d'orientation, Cégep de Sherbrooke.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6FBB-E147-4A35-86C9-3F0D465D0ED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96DA3-A0BD-48A2-B62A-C5319C802F34}" type="datetime1">
              <a:rPr lang="fr-CA" smtClean="0"/>
              <a:t>2023-12-07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Service d'orientation, Cégep de Sherbrooke.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6FBB-E147-4A35-86C9-3F0D465D0ED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F73C0-F456-4953-AABA-248942B9C5B4}" type="datetime1">
              <a:rPr lang="fr-CA" smtClean="0"/>
              <a:t>2023-12-07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Service d'orientation, Cégep de Sherbrooke.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6FBB-E147-4A35-86C9-3F0D465D0ED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09725-558E-4ABB-8D1A-285683ADD3DB}" type="datetime1">
              <a:rPr lang="fr-CA" smtClean="0"/>
              <a:t>2023-12-07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Service d'orientation, Cégep de Sherbrooke. 2013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6FBB-E147-4A35-86C9-3F0D465D0ED6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1FE80-5C87-4028-B892-4FE99529F7A4}" type="datetime1">
              <a:rPr lang="fr-CA" smtClean="0"/>
              <a:t>2023-12-07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Service d'orientation, Cégep de Sherbrooke. 2013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6FBB-E147-4A35-86C9-3F0D465D0ED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7D93C-6B3B-4E05-851D-4E98E5B8B649}" type="datetime1">
              <a:rPr lang="fr-CA" smtClean="0"/>
              <a:t>2023-12-07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Service d'orientation, Cégep de Sherbrooke. 2013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6FBB-E147-4A35-86C9-3F0D465D0ED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6451-8804-4126-AB03-DB13799A617B}" type="datetime1">
              <a:rPr lang="fr-CA" smtClean="0"/>
              <a:t>2023-12-07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Service d'orientation, Cégep de Sherbrooke. 2013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6FBB-E147-4A35-86C9-3F0D465D0ED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92A5D-9579-47CF-BCCA-4CE2C09CBB1C}" type="datetime1">
              <a:rPr lang="fr-CA" smtClean="0"/>
              <a:t>2023-12-07</a:t>
            </a:fld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6FBB-E147-4A35-86C9-3F0D465D0ED6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fr-CA"/>
              <a:t>Service d'orientation, Cégep de Sherbrooke. 2013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0D9F9-90AE-4E17-8CFB-DDE34C500E58}" type="datetime1">
              <a:rPr lang="fr-CA" smtClean="0"/>
              <a:t>2023-12-07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fr-CA"/>
              <a:t>Service d'orientation, Cégep de Sherbrooke. 2013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6FBB-E147-4A35-86C9-3F0D465D0ED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15DDD45-ADFA-411E-B39B-7573248A4D69}" type="datetime1">
              <a:rPr lang="fr-CA" smtClean="0"/>
              <a:t>2023-12-07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fr-CA"/>
              <a:t>Service d'orientation, Cégep de Sherbrooke.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B8D6FBB-E147-4A35-86C9-3F0D465D0ED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image" Target="../media/image3.png"/><Relationship Id="rId5" Type="http://schemas.openxmlformats.org/officeDocument/2006/relationships/hyperlink" Target="https://www.usherbrooke.ca/admission/couts-et-aide-financiere/frais-scolarite/quebecois#acc-709-350" TargetMode="External"/><Relationship Id="rId4" Type="http://schemas.openxmlformats.org/officeDocument/2006/relationships/hyperlink" Target="https://www.usherbrooke.ca/admission/couts-et-aide-financiere/frais-scolarite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slideLayout" Target="../slideLayouts/slideLayout2.xml"/><Relationship Id="rId7" Type="http://schemas.openxmlformats.org/officeDocument/2006/relationships/diagramQuickStyle" Target="../diagrams/quickStyle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diagramLayout" Target="../diagrams/layout1.xml"/><Relationship Id="rId11" Type="http://schemas.openxmlformats.org/officeDocument/2006/relationships/hyperlink" Target="http://cegepsherbrooke.qc.ca/~spo/liens/17-formations/21-qu%C3%A9bec/25-universitaire-liens-internet-des-universit%C3%A9s" TargetMode="External"/><Relationship Id="rId5" Type="http://schemas.openxmlformats.org/officeDocument/2006/relationships/diagramData" Target="../diagrams/data1.xml"/><Relationship Id="rId10" Type="http://schemas.openxmlformats.org/officeDocument/2006/relationships/hyperlink" Target="https://www.cegepsherbrooke.qc.ca/sites/default/files/cote_r_des_universites_2023_2023-12-07.pdf" TargetMode="External"/><Relationship Id="rId4" Type="http://schemas.openxmlformats.org/officeDocument/2006/relationships/notesSlide" Target="../notesSlides/notesSlide2.xml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tags" Target="../tags/tag7.xml"/><Relationship Id="rId7" Type="http://schemas.openxmlformats.org/officeDocument/2006/relationships/notesSlide" Target="../notesSlides/notesSlide3.xml"/><Relationship Id="rId12" Type="http://schemas.microsoft.com/office/2007/relationships/diagramDrawing" Target="../diagrams/drawing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slideLayout" Target="../slideLayouts/slideLayout2.xml"/><Relationship Id="rId11" Type="http://schemas.openxmlformats.org/officeDocument/2006/relationships/diagramColors" Target="../diagrams/colors2.xml"/><Relationship Id="rId5" Type="http://schemas.openxmlformats.org/officeDocument/2006/relationships/tags" Target="../tags/tag9.xml"/><Relationship Id="rId10" Type="http://schemas.openxmlformats.org/officeDocument/2006/relationships/diagramQuickStyle" Target="../diagrams/quickStyle2.xml"/><Relationship Id="rId4" Type="http://schemas.openxmlformats.org/officeDocument/2006/relationships/tags" Target="../tags/tag8.xml"/><Relationship Id="rId9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oncordia.ca/fr/admission/etudes-au-1er-cycle/exigences/cegepiens.html" TargetMode="External"/><Relationship Id="rId13" Type="http://schemas.openxmlformats.org/officeDocument/2006/relationships/hyperlink" Target="http://www.uqac.ca/registraire/admission/astuces/admission-en-ligne/#choix-de-programme-premier-cycle" TargetMode="External"/><Relationship Id="rId18" Type="http://schemas.openxmlformats.org/officeDocument/2006/relationships/hyperlink" Target="https://www.uqtr.ca/admission" TargetMode="External"/><Relationship Id="rId3" Type="http://schemas.openxmlformats.org/officeDocument/2006/relationships/slideLayout" Target="../slideLayouts/slideLayout2.xml"/><Relationship Id="rId7" Type="http://schemas.openxmlformats.org/officeDocument/2006/relationships/hyperlink" Target="https://www.ubishops.ca/fr/etudiants-actuels-futurs-etudiants/processus-dadmission/admission-requirements/etudiants-cegep/" TargetMode="External"/><Relationship Id="rId12" Type="http://schemas.openxmlformats.org/officeDocument/2006/relationships/hyperlink" Target="https://www.usherbrooke.ca/admission/da/deposer-demande" TargetMode="External"/><Relationship Id="rId17" Type="http://schemas.openxmlformats.org/officeDocument/2006/relationships/hyperlink" Target="https://uqo.ca/etudiants/admission" TargetMode="External"/><Relationship Id="rId2" Type="http://schemas.openxmlformats.org/officeDocument/2006/relationships/tags" Target="../tags/tag11.xml"/><Relationship Id="rId16" Type="http://schemas.openxmlformats.org/officeDocument/2006/relationships/hyperlink" Target="https://www.uqat.ca/admission/deposez-votre-demande/" TargetMode="External"/><Relationship Id="rId20" Type="http://schemas.openxmlformats.org/officeDocument/2006/relationships/hyperlink" Target="https://www.umoncton.ca/admissions" TargetMode="External"/><Relationship Id="rId1" Type="http://schemas.openxmlformats.org/officeDocument/2006/relationships/tags" Target="../tags/tag10.xml"/><Relationship Id="rId6" Type="http://schemas.openxmlformats.org/officeDocument/2006/relationships/hyperlink" Target="https://www.polymtl.ca/admission/" TargetMode="External"/><Relationship Id="rId11" Type="http://schemas.openxmlformats.org/officeDocument/2006/relationships/hyperlink" Target="https://www.mcgill.ca/undergraduate-admissions/fr/admission/choisissez-domaine-etude" TargetMode="External"/><Relationship Id="rId5" Type="http://schemas.openxmlformats.org/officeDocument/2006/relationships/hyperlink" Target="https://www.hec.ca/programmes/demande-admission/baa/etape-1/index.html" TargetMode="External"/><Relationship Id="rId15" Type="http://schemas.openxmlformats.org/officeDocument/2006/relationships/hyperlink" Target="https://uqar.ca/admission/etudiants-canadiens/programmes-d-etudes-canadiens?slider=analyse-des-deux-choix-de-programmes-dans-la-demande-d-admission" TargetMode="External"/><Relationship Id="rId10" Type="http://schemas.openxmlformats.org/officeDocument/2006/relationships/hyperlink" Target="https://www.ulaval.ca/admission/deposez-votre-demande-dadmission" TargetMode="External"/><Relationship Id="rId19" Type="http://schemas.openxmlformats.org/officeDocument/2006/relationships/hyperlink" Target="https://www.uottawa.ca/etudes/etudes-premier-cycle/cegep" TargetMode="External"/><Relationship Id="rId4" Type="http://schemas.openxmlformats.org/officeDocument/2006/relationships/hyperlink" Target="https://www.etsmtl.ca/etudes/admission/premier-cycle" TargetMode="External"/><Relationship Id="rId9" Type="http://schemas.openxmlformats.org/officeDocument/2006/relationships/hyperlink" Target="https://admission.umontreal.ca/admission/depot-de-la-demande/demande-dadmission/" TargetMode="External"/><Relationship Id="rId14" Type="http://schemas.openxmlformats.org/officeDocument/2006/relationships/hyperlink" Target="https://etudier.uqam.ca/admission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tags" Target="../tags/tag14.xml"/><Relationship Id="rId7" Type="http://schemas.openxmlformats.org/officeDocument/2006/relationships/diagramLayout" Target="../diagrams/layout3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diagramData" Target="../diagrams/data3.xml"/><Relationship Id="rId5" Type="http://schemas.openxmlformats.org/officeDocument/2006/relationships/notesSlide" Target="../notesSlides/notesSlide4.xml"/><Relationship Id="rId10" Type="http://schemas.microsoft.com/office/2007/relationships/diagramDrawing" Target="../diagrams/drawing3.xml"/><Relationship Id="rId4" Type="http://schemas.openxmlformats.org/officeDocument/2006/relationships/slideLayout" Target="../slideLayouts/slideLayout4.xml"/><Relationship Id="rId9" Type="http://schemas.openxmlformats.org/officeDocument/2006/relationships/diagramColors" Target="../diagrams/colors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slideLayout" Target="../slideLayouts/slideLayout2.xml"/><Relationship Id="rId7" Type="http://schemas.openxmlformats.org/officeDocument/2006/relationships/diagramQuickStyle" Target="../diagrams/quickStyle4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10" Type="http://schemas.openxmlformats.org/officeDocument/2006/relationships/hyperlink" Target="https://www.cegepsherbrooke.qc.ca/sites/default/files/cote_r_des_universites_2023_2023-12-07.pdf" TargetMode="External"/><Relationship Id="rId4" Type="http://schemas.openxmlformats.org/officeDocument/2006/relationships/notesSlide" Target="../notesSlides/notesSlide5.xml"/><Relationship Id="rId9" Type="http://schemas.microsoft.com/office/2007/relationships/diagramDrawing" Target="../diagrams/drawing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slideLayout" Target="../slideLayouts/slideLayout2.xml"/><Relationship Id="rId7" Type="http://schemas.openxmlformats.org/officeDocument/2006/relationships/diagramQuickStyle" Target="../diagrams/quickStyle5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notesSlide" Target="../notesSlides/notesSlide6.xml"/><Relationship Id="rId9" Type="http://schemas.microsoft.com/office/2007/relationships/diagramDrawing" Target="../diagrams/drawing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slideLayout" Target="../slideLayouts/slideLayout2.xml"/><Relationship Id="rId7" Type="http://schemas.openxmlformats.org/officeDocument/2006/relationships/diagramQuickStyle" Target="../diagrams/quickStyle6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6.xml"/><Relationship Id="rId4" Type="http://schemas.openxmlformats.org/officeDocument/2006/relationships/notesSlide" Target="../notesSlides/notesSlide7.xml"/><Relationship Id="rId9" Type="http://schemas.microsoft.com/office/2007/relationships/diagramDrawing" Target="../diagrams/drawing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7.xml"/><Relationship Id="rId3" Type="http://schemas.openxmlformats.org/officeDocument/2006/relationships/tags" Target="../tags/tag23.xml"/><Relationship Id="rId7" Type="http://schemas.openxmlformats.org/officeDocument/2006/relationships/diagramLayout" Target="../diagrams/layout7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diagramData" Target="../diagrams/data7.xml"/><Relationship Id="rId5" Type="http://schemas.openxmlformats.org/officeDocument/2006/relationships/notesSlide" Target="../notesSlides/notesSlide8.xml"/><Relationship Id="rId10" Type="http://schemas.microsoft.com/office/2007/relationships/diagramDrawing" Target="../diagrams/drawing7.xml"/><Relationship Id="rId4" Type="http://schemas.openxmlformats.org/officeDocument/2006/relationships/slideLayout" Target="../slideLayouts/slideLayout2.xml"/><Relationship Id="rId9" Type="http://schemas.openxmlformats.org/officeDocument/2006/relationships/diagramColors" Target="../diagrams/colors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4750990" y="2564904"/>
            <a:ext cx="3313355" cy="1702160"/>
          </a:xfrm>
        </p:spPr>
        <p:txBody>
          <a:bodyPr>
            <a:normAutofit fontScale="90000"/>
          </a:bodyPr>
          <a:lstStyle/>
          <a:p>
            <a:r>
              <a:rPr lang="fr-CA"/>
              <a:t>Admission universitaire en 5 étapes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769546" y="4410636"/>
            <a:ext cx="3309803" cy="1528200"/>
          </a:xfrm>
        </p:spPr>
        <p:txBody>
          <a:bodyPr>
            <a:normAutofit fontScale="92500"/>
          </a:bodyPr>
          <a:lstStyle/>
          <a:p>
            <a:r>
              <a:rPr lang="fr-CA"/>
              <a:t>Pour automne 2024</a:t>
            </a:r>
          </a:p>
          <a:p>
            <a:endParaRPr lang="fr-CA"/>
          </a:p>
          <a:p>
            <a:endParaRPr lang="fr-CA"/>
          </a:p>
          <a:p>
            <a:r>
              <a:rPr lang="fr-CA" sz="1300"/>
              <a:t>Service d’orientation et d’aide à l’emploi</a:t>
            </a:r>
          </a:p>
          <a:p>
            <a:r>
              <a:rPr lang="fr-CA" sz="1100"/>
              <a:t>Cégep de Sherbrooke</a:t>
            </a:r>
          </a:p>
          <a:p>
            <a:r>
              <a:rPr lang="fr-CA" sz="900"/>
              <a:t>Josée Carrière CO décembre 2023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B0A27874-2888-DB01-D5FD-3C5B85977A1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0"/>
            <a:ext cx="3672408" cy="22768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6271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>
            <p:custDataLst>
              <p:tags r:id="rId1"/>
            </p:custDataLst>
          </p:nvPr>
        </p:nvSpPr>
        <p:spPr>
          <a:xfrm>
            <a:off x="683568" y="1052736"/>
            <a:ext cx="615553" cy="482453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fr-CA" sz="2800"/>
              <a:t>Budget et Frais de scolarité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226365680"/>
              </p:ext>
            </p:extLst>
          </p:nvPr>
        </p:nvGraphicFramePr>
        <p:xfrm>
          <a:off x="1475656" y="799296"/>
          <a:ext cx="6912768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127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66008">
                <a:tc>
                  <a:txBody>
                    <a:bodyPr/>
                    <a:lstStyle/>
                    <a:p>
                      <a:pPr algn="r"/>
                      <a:endParaRPr lang="fr-CA" sz="140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r"/>
                      <a:r>
                        <a:rPr lang="fr-CA" sz="1400" u="none">
                          <a:solidFill>
                            <a:schemeClr val="tx1"/>
                          </a:solidFill>
                          <a:latin typeface="+mn-lt"/>
                        </a:rPr>
                        <a:t>    </a:t>
                      </a:r>
                      <a:endParaRPr lang="fr-CA" sz="140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sz="100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sz="100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sz="100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sz="100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sz="100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sz="100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sz="100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sz="100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sz="100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sz="100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sz="100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sz="100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sz="100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sz="100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sz="100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sz="100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sz="100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sz="100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sz="100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sz="100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sz="100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sz="100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sz="100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sz="100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sz="100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sz="100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sz="100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sz="100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sz="1000">
                        <a:solidFill>
                          <a:srgbClr val="E682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hlinkClick r:id="rId4">
                          <a:extLst>
                            <a:ext uri="{A12FA001-AC4F-418D-AE19-62706E023703}">
                              <ahyp:hlinkClr xmlns:ahyp="http://schemas.microsoft.com/office/drawing/2018/hyperlinkcolor" val="tx"/>
                            </a:ext>
                          </a:extLst>
                        </a:hlinkClick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sz="1000">
                        <a:solidFill>
                          <a:srgbClr val="E682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hlinkClick r:id="rId4">
                          <a:extLst>
                            <a:ext uri="{A12FA001-AC4F-418D-AE19-62706E023703}">
                              <ahyp:hlinkClr xmlns:ahyp="http://schemas.microsoft.com/office/drawing/2018/hyperlinkcolor" val="tx"/>
                            </a:ext>
                          </a:extLst>
                        </a:hlinkClick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sz="1000">
                        <a:solidFill>
                          <a:srgbClr val="0000FF"/>
                        </a:solidFill>
                        <a:effectLst/>
                        <a:latin typeface="+mn-lt"/>
                        <a:hlinkClick r:id="rId4">
                          <a:extLst>
                            <a:ext uri="{A12FA001-AC4F-418D-AE19-62706E023703}">
                              <ahyp:hlinkClr xmlns:ahyp="http://schemas.microsoft.com/office/drawing/2018/hyperlinkcolor" val="tx"/>
                            </a:ext>
                          </a:extLst>
                        </a:hlinkClick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000">
                          <a:solidFill>
                            <a:srgbClr val="0000FF"/>
                          </a:solidFill>
                          <a:effectLst/>
                          <a:latin typeface="+mn-lt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Tiré du site internet</a:t>
                      </a:r>
                      <a:r>
                        <a:rPr lang="fr-CA" sz="1000" baseline="0">
                          <a:solidFill>
                            <a:srgbClr val="0000FF"/>
                          </a:solidFill>
                          <a:effectLst/>
                          <a:latin typeface="+mn-lt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 de l’</a:t>
                      </a:r>
                      <a:r>
                        <a:rPr lang="fr-CA" sz="1000" baseline="0" err="1">
                          <a:solidFill>
                            <a:srgbClr val="0000FF"/>
                          </a:solidFill>
                          <a:effectLst/>
                          <a:latin typeface="+mn-lt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UdeS</a:t>
                      </a:r>
                      <a:endParaRPr lang="fr-CA" sz="1000" baseline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4" name="Image 3">
            <a:extLst>
              <a:ext uri="{FF2B5EF4-FFF2-40B4-BE49-F238E27FC236}">
                <a16:creationId xmlns:a16="http://schemas.microsoft.com/office/drawing/2014/main" id="{76A4A937-5DB0-70D2-60E9-390739300F9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83768" y="961968"/>
            <a:ext cx="4791358" cy="493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44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11460635"/>
              </p:ext>
            </p:extLst>
          </p:nvPr>
        </p:nvGraphicFramePr>
        <p:xfrm>
          <a:off x="1043608" y="764704"/>
          <a:ext cx="7024744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99592" y="2060848"/>
            <a:ext cx="7488832" cy="4248472"/>
          </a:xfrm>
        </p:spPr>
        <p:txBody>
          <a:bodyPr>
            <a:normAutofit/>
          </a:bodyPr>
          <a:lstStyle/>
          <a:p>
            <a:r>
              <a:rPr lang="fr-CA" sz="2000" dirty="0"/>
              <a:t>Vous pouvez faire une demande auprès de plus d’une université.  Plusieurs universités offrent de un à plusieurs choix de programme pour une même demande.</a:t>
            </a:r>
          </a:p>
          <a:p>
            <a:pPr marL="68580" indent="0">
              <a:buNone/>
            </a:pPr>
            <a:endParaRPr lang="fr-CA" sz="2000" dirty="0"/>
          </a:p>
          <a:p>
            <a:r>
              <a:rPr lang="fr-CA" sz="2000" dirty="0"/>
              <a:t>Chaque université a un formulaire électronique spécifique. Voir les sites des universités et choisir l’onglet  ADMISSION.</a:t>
            </a:r>
          </a:p>
          <a:p>
            <a:pPr marL="68580" indent="0">
              <a:buNone/>
            </a:pPr>
            <a:endParaRPr lang="fr-CA" sz="2000" dirty="0"/>
          </a:p>
          <a:p>
            <a:r>
              <a:rPr lang="fr-CA" sz="2000" dirty="0"/>
              <a:t>Admission universitaire par Internet:</a:t>
            </a:r>
          </a:p>
          <a:p>
            <a:pPr marL="68580" indent="0">
              <a:buNone/>
            </a:pPr>
            <a:r>
              <a:rPr lang="fr-CA" sz="2000" dirty="0"/>
              <a:t>    Vous pouvez aussi y avoir accès à partir du site du     </a:t>
            </a:r>
          </a:p>
          <a:p>
            <a:pPr marL="68580" indent="0">
              <a:buNone/>
            </a:pPr>
            <a:r>
              <a:rPr lang="fr-CA" sz="2000" dirty="0"/>
              <a:t>    Service d’orientation du Cégep de Sherbrooke :</a:t>
            </a:r>
          </a:p>
          <a:p>
            <a:pPr marL="365760" lvl="1" indent="0">
              <a:buNone/>
            </a:pPr>
            <a:r>
              <a:rPr lang="fr-CA" sz="1100" dirty="0">
                <a:hlinkClick r:id="rId10"/>
              </a:rPr>
              <a:t>Admission et cote R | Cégep de Sherbrooke (cegepsherbrooke.qc.ca)</a:t>
            </a:r>
            <a:endParaRPr lang="fr-CA" sz="1600" dirty="0">
              <a:hlinkClick r:id="rId11"/>
            </a:endParaRPr>
          </a:p>
        </p:txBody>
      </p:sp>
    </p:spTree>
    <p:extLst>
      <p:ext uri="{BB962C8B-B14F-4D97-AF65-F5344CB8AC3E}">
        <p14:creationId xmlns:p14="http://schemas.microsoft.com/office/powerpoint/2010/main" val="4270104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48724" y="347991"/>
            <a:ext cx="7846552" cy="886503"/>
          </a:xfrm>
        </p:spPr>
        <p:txBody>
          <a:bodyPr>
            <a:normAutofit fontScale="90000"/>
          </a:bodyPr>
          <a:lstStyle/>
          <a:p>
            <a:r>
              <a:rPr lang="fr-CA" dirty="0"/>
              <a:t>    </a:t>
            </a:r>
            <a:br>
              <a:rPr lang="fr-CA" dirty="0"/>
            </a:br>
            <a:br>
              <a:rPr lang="fr-CA" dirty="0"/>
            </a:br>
            <a:br>
              <a:rPr lang="fr-CA" dirty="0"/>
            </a:br>
            <a:br>
              <a:rPr lang="fr-CA" dirty="0"/>
            </a:br>
            <a:r>
              <a:rPr lang="fr-CA" sz="27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Date limite d’admission – 1</a:t>
            </a:r>
            <a:r>
              <a:rPr lang="fr-CA" sz="2700" u="sng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fr-CA" sz="27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mars 2024</a:t>
            </a:r>
            <a:br>
              <a:rPr lang="fr-CA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CA" sz="27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Sauf pour ces programmes:</a:t>
            </a:r>
            <a:br>
              <a:rPr lang="fr-CA" sz="1600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n-ea"/>
                <a:cs typeface="+mn-cs"/>
              </a:rPr>
            </a:br>
            <a:endParaRPr lang="fr-CA" sz="1600" b="1" dirty="0"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+mn-ea"/>
              <a:cs typeface="+mn-cs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973797872"/>
              </p:ext>
            </p:extLst>
          </p:nvPr>
        </p:nvGraphicFramePr>
        <p:xfrm>
          <a:off x="755576" y="1412776"/>
          <a:ext cx="7344932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3" name="ZoneTexte 2"/>
          <p:cNvSpPr txBox="1"/>
          <p:nvPr>
            <p:custDataLst>
              <p:tags r:id="rId3"/>
            </p:custDataLst>
          </p:nvPr>
        </p:nvSpPr>
        <p:spPr>
          <a:xfrm>
            <a:off x="1475656" y="1542271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CA"/>
          </a:p>
        </p:txBody>
      </p:sp>
      <p:sp>
        <p:nvSpPr>
          <p:cNvPr id="5" name="ZoneTexte 4"/>
          <p:cNvSpPr txBox="1"/>
          <p:nvPr>
            <p:custDataLst>
              <p:tags r:id="rId4"/>
            </p:custDataLst>
          </p:nvPr>
        </p:nvSpPr>
        <p:spPr>
          <a:xfrm rot="16200000">
            <a:off x="-756592" y="3178133"/>
            <a:ext cx="3672408" cy="86177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CA" sz="5000"/>
              <a:t>Exceptions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596708352"/>
              </p:ext>
            </p:extLst>
          </p:nvPr>
        </p:nvGraphicFramePr>
        <p:xfrm>
          <a:off x="1835695" y="1093236"/>
          <a:ext cx="6659581" cy="5416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7280">
                  <a:extLst>
                    <a:ext uri="{9D8B030D-6E8A-4147-A177-3AD203B41FA5}">
                      <a16:colId xmlns:a16="http://schemas.microsoft.com/office/drawing/2014/main" val="3161649365"/>
                    </a:ext>
                  </a:extLst>
                </a:gridCol>
                <a:gridCol w="1170916">
                  <a:extLst>
                    <a:ext uri="{9D8B030D-6E8A-4147-A177-3AD203B41FA5}">
                      <a16:colId xmlns:a16="http://schemas.microsoft.com/office/drawing/2014/main" val="2886630343"/>
                    </a:ext>
                  </a:extLst>
                </a:gridCol>
                <a:gridCol w="2506489">
                  <a:extLst>
                    <a:ext uri="{9D8B030D-6E8A-4147-A177-3AD203B41FA5}">
                      <a16:colId xmlns:a16="http://schemas.microsoft.com/office/drawing/2014/main" val="1214732369"/>
                    </a:ext>
                  </a:extLst>
                </a:gridCol>
                <a:gridCol w="1664896">
                  <a:extLst>
                    <a:ext uri="{9D8B030D-6E8A-4147-A177-3AD203B41FA5}">
                      <a16:colId xmlns:a16="http://schemas.microsoft.com/office/drawing/2014/main" val="4147363529"/>
                    </a:ext>
                  </a:extLst>
                </a:gridCol>
              </a:tblGrid>
              <a:tr h="29823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200"/>
                        </a:spcAft>
                      </a:pPr>
                      <a:r>
                        <a:rPr lang="fr-CA" sz="1400" b="1" kern="120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+mn-ea"/>
                          <a:cs typeface="+mn-cs"/>
                        </a:rPr>
                        <a:t>Universités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200"/>
                        </a:spcAft>
                      </a:pPr>
                      <a:r>
                        <a:rPr lang="fr-CA" sz="1400" b="1" kern="120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+mn-ea"/>
                          <a:cs typeface="+mn-cs"/>
                        </a:rPr>
                        <a:t>Dates limites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200"/>
                        </a:spcAft>
                      </a:pPr>
                      <a:r>
                        <a:rPr lang="fr-CA" sz="1400" b="1" kern="120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+mn-ea"/>
                          <a:cs typeface="+mn-cs"/>
                        </a:rPr>
                        <a:t>Programmes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200"/>
                        </a:spcAft>
                      </a:pPr>
                      <a:r>
                        <a:rPr lang="fr-CA" sz="1400" b="1" kern="120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+mn-ea"/>
                          <a:cs typeface="+mn-cs"/>
                        </a:rPr>
                        <a:t>Notes importantes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4163992"/>
                  </a:ext>
                </a:extLst>
              </a:tr>
              <a:tr h="41630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100"/>
                        </a:spcAft>
                      </a:pPr>
                      <a:r>
                        <a:rPr lang="fr-CA" sz="1100" b="1" kern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+mn-ea"/>
                          <a:cs typeface="+mn-cs"/>
                        </a:rPr>
                        <a:t>ETS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100"/>
                        </a:spcAft>
                      </a:pPr>
                      <a:r>
                        <a:rPr lang="fr-CA" sz="1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fr-CA" sz="1000" baseline="30000"/>
                        <a:t>er</a:t>
                      </a:r>
                      <a:r>
                        <a:rPr lang="fr-CA" sz="1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août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100"/>
                        </a:spcAft>
                      </a:pPr>
                      <a:r>
                        <a:rPr lang="fr-CA" sz="1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Tous les programmes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100"/>
                        </a:spcAft>
                      </a:pPr>
                      <a:r>
                        <a:rPr lang="fr-CA" sz="1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fr-CA" sz="1000" baseline="30000"/>
                        <a:t>er</a:t>
                      </a:r>
                      <a:r>
                        <a:rPr lang="fr-CA" sz="1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mars pour éligibilité aux bourses.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0654037"/>
                  </a:ext>
                </a:extLst>
              </a:tr>
              <a:tr h="1035116"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100"/>
                        </a:spcAft>
                      </a:pPr>
                      <a:endParaRPr lang="fr-CA" sz="11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100"/>
                        </a:spcAft>
                      </a:pPr>
                      <a:endParaRPr lang="fr-CA" sz="11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100"/>
                        </a:spcAft>
                      </a:pPr>
                      <a:endParaRPr lang="fr-CA" sz="11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100"/>
                        </a:spcAft>
                      </a:pPr>
                      <a:r>
                        <a:rPr lang="fr-CA" sz="11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+mn-ea"/>
                          <a:cs typeface="+mn-cs"/>
                        </a:rPr>
                        <a:t>Ottawa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100"/>
                        </a:spcAft>
                      </a:pPr>
                      <a:endParaRPr lang="fr-CA" sz="1000" dirty="0">
                        <a:highlight>
                          <a:srgbClr val="FFFF00"/>
                        </a:highlight>
                      </a:endParaRPr>
                    </a:p>
                    <a:p>
                      <a:pPr marL="0" algn="r" defTabSz="914400" rtl="0" eaLnBrk="1" latinLnBrk="0" hangingPunct="1">
                        <a:spcAft>
                          <a:spcPts val="100"/>
                        </a:spcAft>
                      </a:pPr>
                      <a:endParaRPr lang="fr-CA" sz="1000" dirty="0"/>
                    </a:p>
                    <a:p>
                      <a:pPr marL="0" algn="r" defTabSz="914400" rtl="0" eaLnBrk="1" latinLnBrk="0" hangingPunct="1">
                        <a:spcAft>
                          <a:spcPts val="100"/>
                        </a:spcAft>
                      </a:pPr>
                      <a:r>
                        <a:rPr lang="fr-CA" sz="1000" dirty="0"/>
                        <a:t> 1</a:t>
                      </a:r>
                      <a:r>
                        <a:rPr lang="fr-CA" sz="1000" baseline="30000" dirty="0"/>
                        <a:t>er</a:t>
                      </a:r>
                      <a:r>
                        <a:rPr lang="fr-CA" sz="1000" dirty="0"/>
                        <a:t> avril</a:t>
                      </a:r>
                      <a:endParaRPr lang="fr-CA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1" algn="l">
                        <a:tabLst>
                          <a:tab pos="1257300" algn="l"/>
                        </a:tabLst>
                      </a:pPr>
                      <a:r>
                        <a:rPr lang="fr-CA" sz="1000" dirty="0">
                          <a:highlight>
                            <a:srgbClr val="FFFF00"/>
                          </a:highlight>
                        </a:rPr>
                        <a:t>	     </a:t>
                      </a:r>
                    </a:p>
                    <a:p>
                      <a:pPr marL="0" lvl="0" algn="l">
                        <a:tabLst>
                          <a:tab pos="1257300" algn="l"/>
                        </a:tabLst>
                      </a:pPr>
                      <a:r>
                        <a:rPr lang="fr-CA" sz="1000" dirty="0">
                          <a:highlight>
                            <a:srgbClr val="FFFF00"/>
                          </a:highlight>
                        </a:rPr>
                        <a:t>		     </a:t>
                      </a:r>
                    </a:p>
                    <a:p>
                      <a:pPr marL="0" lvl="1" algn="l">
                        <a:spcBef>
                          <a:spcPts val="200"/>
                        </a:spcBef>
                        <a:tabLst>
                          <a:tab pos="1257300" algn="l"/>
                        </a:tabLst>
                      </a:pPr>
                      <a:r>
                        <a:rPr lang="fr-CA" sz="1000" dirty="0"/>
                        <a:t>Musique, arts visuels,</a:t>
                      </a:r>
                    </a:p>
                    <a:p>
                      <a:pPr marL="0" lvl="1" algn="l">
                        <a:tabLst>
                          <a:tab pos="1257300" algn="l"/>
                        </a:tabLst>
                      </a:pPr>
                      <a:r>
                        <a:rPr lang="fr-CA" sz="1000" dirty="0"/>
                        <a:t>Pratique théâtrale en jeu</a:t>
                      </a:r>
                    </a:p>
                    <a:p>
                      <a:pPr marL="0" lvl="0" algn="l">
                        <a:tabLst>
                          <a:tab pos="1257300" algn="l"/>
                        </a:tabLst>
                      </a:pPr>
                      <a:r>
                        <a:rPr lang="fr-CA" sz="1000" dirty="0">
                          <a:highlight>
                            <a:srgbClr val="FFFF00"/>
                          </a:highlight>
                        </a:rPr>
                        <a:t>	   </a:t>
                      </a:r>
                    </a:p>
                    <a:p>
                      <a:pPr marL="0" lvl="0" algn="l">
                        <a:tabLst>
                          <a:tab pos="1257300" algn="l"/>
                        </a:tabLst>
                      </a:pPr>
                      <a:r>
                        <a:rPr lang="fr-CA" sz="1000" dirty="0"/>
                        <a:t>Licence en Droit</a:t>
                      </a: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100"/>
                        </a:spcAft>
                      </a:pPr>
                      <a:endParaRPr lang="fr-CA" sz="1000" kern="1200" dirty="0">
                        <a:solidFill>
                          <a:schemeClr val="dk1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000" dirty="0"/>
                        <a:t>Il est préférable de présenter vos demandes le plut tôt possible pour</a:t>
                      </a:r>
                      <a:r>
                        <a:rPr lang="fr-CA" sz="1000" baseline="0" dirty="0"/>
                        <a:t> </a:t>
                      </a:r>
                      <a:r>
                        <a:rPr lang="fr-CA" sz="1000" dirty="0"/>
                        <a:t>être éligible à toutes les bourses offertes à l’Université d’Ottawa.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0898863"/>
                  </a:ext>
                </a:extLst>
              </a:tr>
              <a:tr h="1315972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100"/>
                        </a:spcAft>
                      </a:pPr>
                      <a:r>
                        <a:rPr lang="fr-CA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1er juin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>
                          <a:tab pos="1257300" algn="l"/>
                        </a:tabLst>
                        <a:defRPr/>
                      </a:pPr>
                      <a:r>
                        <a:rPr lang="fr-CA" sz="1000" dirty="0"/>
                        <a:t>Tous les autres programmes      </a:t>
                      </a:r>
                    </a:p>
                    <a:p>
                      <a:pPr marL="0" lvl="1" algn="r" defTabSz="914400" rtl="0" eaLnBrk="1" latinLnBrk="0" hangingPunct="1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1257300" algn="l"/>
                        </a:tabLst>
                      </a:pPr>
                      <a:endParaRPr lang="fr-CA" sz="1000" kern="1200" dirty="0">
                        <a:solidFill>
                          <a:schemeClr val="dk1"/>
                        </a:solidFill>
                        <a:highlight>
                          <a:srgbClr val="FF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FF5E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9695392"/>
                  </a:ext>
                </a:extLst>
              </a:tr>
              <a:tr h="60756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100"/>
                        </a:spcAft>
                      </a:pPr>
                      <a:endParaRPr lang="fr-CA" sz="1100" b="1" kern="120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100"/>
                        </a:spcAft>
                      </a:pPr>
                      <a:r>
                        <a:rPr lang="fr-CA" sz="1100" b="1" kern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+mn-ea"/>
                          <a:cs typeface="+mn-cs"/>
                        </a:rPr>
                        <a:t>McGill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100"/>
                        </a:spcAft>
                      </a:pPr>
                      <a:endParaRPr lang="fr-CA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r" defTabSz="914400" rtl="0" eaLnBrk="1" latinLnBrk="0" hangingPunct="1">
                        <a:spcAft>
                          <a:spcPts val="100"/>
                        </a:spcAft>
                      </a:pPr>
                      <a:r>
                        <a:rPr lang="fr-CA" sz="1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 janvier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1000"/>
                    </a:p>
                    <a:p>
                      <a:pPr marL="0" algn="l" defTabSz="914400" rtl="0" eaLnBrk="1" latinLnBrk="0" hangingPunct="1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CA" sz="1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Musique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sz="1000">
                        <a:highlight>
                          <a:srgbClr val="FFFF00"/>
                        </a:highlight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sz="100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56476"/>
                  </a:ext>
                </a:extLst>
              </a:tr>
              <a:tr h="57877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100"/>
                        </a:spcAft>
                      </a:pPr>
                      <a:endParaRPr lang="fr-CA" sz="1100" b="1" kern="120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100"/>
                        </a:spcAft>
                      </a:pPr>
                      <a:r>
                        <a:rPr lang="fr-CA" sz="1100" b="1" kern="120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+mn-ea"/>
                          <a:cs typeface="+mn-cs"/>
                        </a:rPr>
                        <a:t>Bishop’s</a:t>
                      </a:r>
                      <a:endParaRPr lang="fr-CA" sz="1100" b="1" kern="120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100"/>
                        </a:spcAft>
                      </a:pPr>
                      <a:endParaRPr lang="fr-CA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r" defTabSz="914400" rtl="0" eaLnBrk="1" latinLnBrk="0" hangingPunct="1">
                        <a:spcAft>
                          <a:spcPts val="100"/>
                        </a:spcAft>
                      </a:pPr>
                      <a:r>
                        <a:rPr lang="fr-CA" sz="1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fr-CA" sz="1000" baseline="30000"/>
                        <a:t>er</a:t>
                      </a:r>
                      <a:r>
                        <a:rPr lang="fr-CA" sz="1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avril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100"/>
                        </a:spcAft>
                      </a:pPr>
                      <a:endParaRPr lang="fr-CA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spcAft>
                          <a:spcPts val="100"/>
                        </a:spcAft>
                      </a:pPr>
                      <a:r>
                        <a:rPr lang="fr-CA" sz="1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Tous les</a:t>
                      </a:r>
                      <a:r>
                        <a:rPr lang="fr-CA" sz="1000" kern="1200" baseline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programmes</a:t>
                      </a:r>
                      <a:endParaRPr lang="fr-CA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100"/>
                        </a:spcAft>
                      </a:pPr>
                      <a:r>
                        <a:rPr lang="fr-CA" sz="1000"/>
                        <a:t>1</a:t>
                      </a:r>
                      <a:r>
                        <a:rPr lang="fr-CA" sz="1000" baseline="30000"/>
                        <a:t>er</a:t>
                      </a:r>
                      <a:r>
                        <a:rPr lang="fr-CA" sz="1000"/>
                        <a:t> mars pour</a:t>
                      </a:r>
                      <a:r>
                        <a:rPr lang="fr-CA" sz="1000" baseline="0"/>
                        <a:t> </a:t>
                      </a:r>
                      <a:r>
                        <a:rPr lang="fr-CA" sz="1000"/>
                        <a:t>être éligible à toutes les bourses offertes .</a:t>
                      </a:r>
                      <a:endParaRPr lang="fr-CA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0285553"/>
                  </a:ext>
                </a:extLst>
              </a:tr>
              <a:tr h="113329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100"/>
                        </a:spcAft>
                      </a:pPr>
                      <a:endParaRPr lang="fr-CA" sz="11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100"/>
                        </a:spcAft>
                      </a:pPr>
                      <a:endParaRPr lang="fr-CA" sz="11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100"/>
                        </a:spcAft>
                      </a:pPr>
                      <a:r>
                        <a:rPr lang="fr-CA" sz="11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+mn-ea"/>
                          <a:cs typeface="+mn-cs"/>
                        </a:rPr>
                        <a:t>Moncton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100"/>
                        </a:spcAft>
                      </a:pPr>
                      <a:endParaRPr lang="fr-CA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r" defTabSz="914400" rtl="0" eaLnBrk="1" latinLnBrk="0" hangingPunct="1">
                        <a:spcAft>
                          <a:spcPts val="100"/>
                        </a:spcAft>
                      </a:pPr>
                      <a:r>
                        <a:rPr lang="fr-CA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fr-CA" sz="1000" baseline="30000" dirty="0"/>
                        <a:t>er</a:t>
                      </a:r>
                      <a:r>
                        <a:rPr lang="fr-CA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avril</a:t>
                      </a:r>
                    </a:p>
                    <a:p>
                      <a:pPr marL="0" algn="r" defTabSz="914400" rtl="0" eaLnBrk="1" latinLnBrk="0" hangingPunct="1">
                        <a:spcAft>
                          <a:spcPts val="100"/>
                        </a:spcAft>
                      </a:pPr>
                      <a:endParaRPr lang="fr-CA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r" defTabSz="914400" rtl="0" eaLnBrk="1" latinLnBrk="0" hangingPunct="1">
                        <a:spcAft>
                          <a:spcPts val="100"/>
                        </a:spcAft>
                      </a:pPr>
                      <a:r>
                        <a:rPr lang="fr-CA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fr-CA" sz="1000" baseline="30000" dirty="0"/>
                        <a:t>er</a:t>
                      </a:r>
                      <a:r>
                        <a:rPr lang="fr-CA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juin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100"/>
                        </a:spcAft>
                      </a:pPr>
                      <a:endParaRPr lang="fr-CA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spcAft>
                          <a:spcPts val="100"/>
                        </a:spcAft>
                      </a:pPr>
                      <a:r>
                        <a:rPr lang="fr-CA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Programmes contingentés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100"/>
                        </a:spcAft>
                      </a:pPr>
                      <a:endParaRPr lang="fr-CA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spcAft>
                          <a:spcPts val="100"/>
                        </a:spcAft>
                      </a:pPr>
                      <a:r>
                        <a:rPr lang="fr-CA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Programmes réguliers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1" algn="l"/>
                      <a:r>
                        <a:rPr lang="fr-CA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 date limite pour être admissible à la plupart des programmes de bourses ainsi qu’au programme de logement garanti est le 28 février.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7119977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15AEA080-91C9-4ADA-B6D3-468A70BE99C3}"/>
              </a:ext>
            </a:extLst>
          </p:cNvPr>
          <p:cNvSpPr txBox="1"/>
          <p:nvPr/>
        </p:nvSpPr>
        <p:spPr>
          <a:xfrm>
            <a:off x="467544" y="6510010"/>
            <a:ext cx="83889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b="1" u="sng"/>
              <a:t>Note</a:t>
            </a:r>
            <a:r>
              <a:rPr lang="fr-CA" sz="1200" b="1"/>
              <a:t>: Plusieurs programmes restent ouverts après le 1</a:t>
            </a:r>
            <a:r>
              <a:rPr lang="fr-CA" sz="1200" b="1" baseline="30000"/>
              <a:t>er</a:t>
            </a:r>
            <a:r>
              <a:rPr lang="fr-CA" sz="1200" b="1"/>
              <a:t> mars. Consultez les pages des universités</a:t>
            </a:r>
            <a:r>
              <a:rPr lang="fr-CA" sz="1400" b="1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72204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>
            <p:custDataLst>
              <p:tags r:id="rId1"/>
            </p:custDataLst>
          </p:nvPr>
        </p:nvSpPr>
        <p:spPr>
          <a:xfrm>
            <a:off x="683568" y="919533"/>
            <a:ext cx="923330" cy="5157822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fr-CA" sz="2400"/>
              <a:t>Frais de demande d’admission et </a:t>
            </a:r>
          </a:p>
          <a:p>
            <a:r>
              <a:rPr lang="fr-CA" sz="2400"/>
              <a:t>nombre de choix par université 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79149661"/>
              </p:ext>
            </p:extLst>
          </p:nvPr>
        </p:nvGraphicFramePr>
        <p:xfrm>
          <a:off x="1606898" y="336551"/>
          <a:ext cx="7079902" cy="61658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854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1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8868">
                <a:tc>
                  <a:txBody>
                    <a:bodyPr/>
                    <a:lstStyle/>
                    <a:p>
                      <a:pPr algn="ctr">
                        <a:spcAft>
                          <a:spcPts val="200"/>
                        </a:spcAft>
                      </a:pPr>
                      <a:r>
                        <a:rPr lang="en-US" sz="1000" b="0" cap="none" spc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 Narrow" pitchFamily="34" charset="0"/>
                        </a:rPr>
                        <a:t>UNIVERSITÉS</a:t>
                      </a:r>
                      <a:endParaRPr lang="fr-CA" sz="1100" b="0" cap="none" spc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Arial Narrow" pitchFamily="34" charset="0"/>
                        <a:ea typeface="Times New Roman"/>
                      </a:endParaRPr>
                    </a:p>
                  </a:txBody>
                  <a:tcPr marL="66164" marR="66164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200"/>
                        </a:spcAft>
                      </a:pPr>
                      <a:r>
                        <a:rPr lang="en-US" sz="1000" b="0" cap="none" spc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 Narrow" pitchFamily="34" charset="0"/>
                        </a:rPr>
                        <a:t>FRAIS</a:t>
                      </a:r>
                      <a:endParaRPr lang="fr-CA" sz="1100" b="0" cap="none" spc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Arial Narrow" pitchFamily="34" charset="0"/>
                        <a:ea typeface="Times New Roman"/>
                      </a:endParaRPr>
                    </a:p>
                  </a:txBody>
                  <a:tcPr marL="66164" marR="66164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200"/>
                        </a:spcAft>
                      </a:pPr>
                      <a:r>
                        <a:rPr lang="en-US" sz="1000" b="0" cap="none" spc="0" err="1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 Narrow" pitchFamily="34" charset="0"/>
                        </a:rPr>
                        <a:t>Nombre</a:t>
                      </a:r>
                      <a:r>
                        <a:rPr lang="en-US" sz="1000" b="0" cap="none" spc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br>
                        <a:rPr lang="en-US" sz="1000" b="0" cap="none" spc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 Narrow" pitchFamily="34" charset="0"/>
                        </a:rPr>
                      </a:br>
                      <a:r>
                        <a:rPr lang="en-US" sz="1000" b="0" cap="none" spc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 Narrow" pitchFamily="34" charset="0"/>
                        </a:rPr>
                        <a:t>de </a:t>
                      </a:r>
                      <a:r>
                        <a:rPr lang="en-US" sz="1000" b="0" cap="none" spc="0" err="1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 Narrow" pitchFamily="34" charset="0"/>
                        </a:rPr>
                        <a:t>choix</a:t>
                      </a:r>
                      <a:endParaRPr lang="fr-CA" sz="1100" b="0" cap="none" spc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Arial Narrow" pitchFamily="34" charset="0"/>
                        <a:ea typeface="Times New Roman"/>
                      </a:endParaRPr>
                    </a:p>
                  </a:txBody>
                  <a:tcPr marL="66164" marR="66164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357"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fr-CA" sz="1000" b="0" cap="none" spc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 Narrow" pitchFamily="34" charset="0"/>
                        </a:rPr>
                        <a:t>ÉTS</a:t>
                      </a:r>
                      <a:endParaRPr lang="fr-CA" sz="1100" b="0" cap="none" spc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Arial Narrow" pitchFamily="34" charset="0"/>
                        <a:ea typeface="Times New Roman"/>
                      </a:endParaRPr>
                    </a:p>
                  </a:txBody>
                  <a:tcPr marL="66164" marR="66164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fr-CA" sz="1000">
                          <a:effectLst/>
                          <a:latin typeface="Arial Narrow" pitchFamily="34" charset="0"/>
                        </a:rPr>
                        <a:t>51,00 $</a:t>
                      </a:r>
                      <a:endParaRPr lang="fr-CA" sz="110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6164" marR="661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fr-CA" sz="1000" dirty="0">
                          <a:effectLst/>
                          <a:latin typeface="Arial Narrow" pitchFamily="34" charset="0"/>
                          <a:hlinkClick r:id="rId4"/>
                        </a:rPr>
                        <a:t>1 choix </a:t>
                      </a:r>
                      <a:endParaRPr lang="fr-CA" sz="1100" dirty="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6164" marR="66164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7127"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fr-CA" sz="1000" b="0" cap="none" spc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 Narrow" pitchFamily="34" charset="0"/>
                        </a:rPr>
                        <a:t>HÉC Montréal</a:t>
                      </a:r>
                      <a:endParaRPr lang="fr-CA" sz="1100" b="0" cap="none" spc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Arial Narrow" pitchFamily="34" charset="0"/>
                        <a:ea typeface="Times New Roman"/>
                      </a:endParaRPr>
                    </a:p>
                  </a:txBody>
                  <a:tcPr marL="66164" marR="66164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kern="120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103,28 $</a:t>
                      </a:r>
                    </a:p>
                  </a:txBody>
                  <a:tcPr marL="66164" marR="661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fr-CA" sz="1000" dirty="0">
                          <a:effectLst/>
                          <a:latin typeface="Arial Narrow" pitchFamily="34" charset="0"/>
                          <a:hlinkClick r:id="rId5"/>
                        </a:rPr>
                        <a:t>1 choix </a:t>
                      </a:r>
                      <a:endParaRPr lang="fr-CA" sz="1100" dirty="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6164" marR="66164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625"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fr-CA" sz="1000" b="0" cap="none" spc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 Narrow" pitchFamily="34" charset="0"/>
                        </a:rPr>
                        <a:t>Polytechnique</a:t>
                      </a:r>
                      <a:endParaRPr lang="fr-CA" sz="1100" b="0" cap="none" spc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Arial Narrow" pitchFamily="34" charset="0"/>
                        <a:ea typeface="Times New Roman"/>
                      </a:endParaRPr>
                    </a:p>
                  </a:txBody>
                  <a:tcPr marL="66164" marR="66164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fr-CA" sz="10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98,80 $</a:t>
                      </a:r>
                      <a:endParaRPr lang="fr-CA" sz="11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6164" marR="661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en-US" sz="1000" dirty="0">
                          <a:effectLst/>
                          <a:latin typeface="Arial Narrow" pitchFamily="34" charset="0"/>
                        </a:rPr>
                        <a:t>2 </a:t>
                      </a:r>
                      <a:r>
                        <a:rPr lang="en-US" sz="1000" dirty="0" err="1">
                          <a:effectLst/>
                          <a:latin typeface="Arial Narrow" pitchFamily="34" charset="0"/>
                        </a:rPr>
                        <a:t>si</a:t>
                      </a:r>
                      <a:r>
                        <a:rPr lang="en-US" sz="1000" dirty="0">
                          <a:effectLst/>
                          <a:latin typeface="Arial Narrow" pitchFamily="34" charset="0"/>
                        </a:rPr>
                        <a:t> un des </a:t>
                      </a:r>
                      <a:r>
                        <a:rPr lang="en-US" sz="1000" dirty="0">
                          <a:effectLst/>
                          <a:latin typeface="Arial Narrow" pitchFamily="34" charset="0"/>
                          <a:hlinkClick r:id="rId6"/>
                        </a:rPr>
                        <a:t>choix</a:t>
                      </a:r>
                      <a:r>
                        <a:rPr lang="en-US" sz="1000" dirty="0"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Arial Narrow" pitchFamily="34" charset="0"/>
                        </a:rPr>
                        <a:t>est</a:t>
                      </a:r>
                      <a:r>
                        <a:rPr lang="en-US" sz="1000" dirty="0"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Arial Narrow" pitchFamily="34" charset="0"/>
                        </a:rPr>
                        <a:t>contingenté</a:t>
                      </a:r>
                      <a:r>
                        <a:rPr lang="en-US" sz="1000" dirty="0"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lang="en-US" sz="1000" dirty="0" err="1">
                          <a:effectLst/>
                          <a:latin typeface="Arial Narrow" pitchFamily="34" charset="0"/>
                        </a:rPr>
                        <a:t>sinon</a:t>
                      </a:r>
                      <a:r>
                        <a:rPr lang="en-US" sz="1000" dirty="0">
                          <a:effectLst/>
                          <a:latin typeface="Arial Narrow" pitchFamily="34" charset="0"/>
                        </a:rPr>
                        <a:t> un </a:t>
                      </a:r>
                      <a:r>
                        <a:rPr lang="en-US" sz="1000" dirty="0" err="1">
                          <a:effectLst/>
                          <a:latin typeface="Arial Narrow" pitchFamily="34" charset="0"/>
                        </a:rPr>
                        <a:t>seul</a:t>
                      </a:r>
                      <a:r>
                        <a:rPr lang="en-US" sz="1000" dirty="0">
                          <a:effectLst/>
                          <a:latin typeface="Arial Narrow" pitchFamily="34" charset="0"/>
                        </a:rPr>
                        <a:t> choix</a:t>
                      </a:r>
                      <a:endParaRPr lang="fr-CA" sz="1100" dirty="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6164" marR="66164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18"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fr-CA" sz="1000" b="0" cap="none" spc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 Narrow" pitchFamily="34" charset="0"/>
                        </a:rPr>
                        <a:t>Université </a:t>
                      </a:r>
                      <a:r>
                        <a:rPr lang="en-US" sz="1000" b="0" cap="none" spc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 Narrow" pitchFamily="34" charset="0"/>
                        </a:rPr>
                        <a:t>Bishop’s</a:t>
                      </a:r>
                      <a:endParaRPr lang="fr-CA" sz="1100" b="0" cap="none" spc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Arial Narrow" pitchFamily="34" charset="0"/>
                        <a:ea typeface="Times New Roman"/>
                      </a:endParaRPr>
                    </a:p>
                  </a:txBody>
                  <a:tcPr marL="66164" marR="66164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100,00 $</a:t>
                      </a:r>
                      <a:endParaRPr lang="fr-CA" sz="110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6164" marR="661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en-US" sz="1000" dirty="0">
                          <a:effectLst/>
                          <a:latin typeface="Arial Narrow" pitchFamily="34" charset="0"/>
                          <a:ea typeface="Times New Roman"/>
                          <a:hlinkClick r:id="rId7"/>
                        </a:rPr>
                        <a:t>1 choix</a:t>
                      </a:r>
                      <a:endParaRPr lang="fr-CA" sz="1100" dirty="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6164" marR="66164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518"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en-US" sz="1000" b="0" cap="none" spc="0" err="1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 Narrow" pitchFamily="34" charset="0"/>
                        </a:rPr>
                        <a:t>Université</a:t>
                      </a:r>
                      <a:r>
                        <a:rPr lang="en-US" sz="1000" b="0" cap="none" spc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 Narrow" pitchFamily="34" charset="0"/>
                        </a:rPr>
                        <a:t> Concordia</a:t>
                      </a:r>
                      <a:endParaRPr lang="fr-CA" sz="1100" b="0" cap="none" spc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Arial Narrow" pitchFamily="34" charset="0"/>
                        <a:ea typeface="Times New Roman"/>
                      </a:endParaRPr>
                    </a:p>
                  </a:txBody>
                  <a:tcPr marL="66164" marR="66164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100,00 $</a:t>
                      </a:r>
                      <a:endParaRPr lang="fr-CA" sz="110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6164" marR="661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en-US" sz="1000" dirty="0">
                          <a:effectLst/>
                          <a:latin typeface="Arial Narrow" pitchFamily="34" charset="0"/>
                          <a:hlinkClick r:id="rId8"/>
                        </a:rPr>
                        <a:t>3 choix</a:t>
                      </a:r>
                      <a:endParaRPr lang="fr-CA" sz="1100" dirty="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6164" marR="66164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518"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en-US" sz="1000" b="0" cap="none" spc="0" err="1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 Narrow" pitchFamily="34" charset="0"/>
                        </a:rPr>
                        <a:t>Université</a:t>
                      </a:r>
                      <a:r>
                        <a:rPr lang="en-US" sz="1000" b="0" cap="none" spc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 Narrow" pitchFamily="34" charset="0"/>
                        </a:rPr>
                        <a:t> de Montréal</a:t>
                      </a:r>
                      <a:endParaRPr lang="fr-CA" sz="1100" b="0" cap="none" spc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Arial Narrow" pitchFamily="34" charset="0"/>
                        <a:ea typeface="Times New Roman"/>
                      </a:endParaRPr>
                    </a:p>
                  </a:txBody>
                  <a:tcPr marL="66164" marR="66164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77,25 $ 1e choix, 21,60/choix supp.</a:t>
                      </a:r>
                      <a:endParaRPr lang="fr-CA" sz="110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6164" marR="661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en-US" sz="1000" dirty="0">
                          <a:effectLst/>
                          <a:latin typeface="Arial Narrow" pitchFamily="34" charset="0"/>
                          <a:hlinkClick r:id="rId9"/>
                        </a:rPr>
                        <a:t>10 choix maximum</a:t>
                      </a:r>
                      <a:endParaRPr lang="fr-CA" sz="1100" dirty="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6164" marR="66164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2625"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en-US" sz="10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 Narrow" pitchFamily="34" charset="0"/>
                        </a:rPr>
                        <a:t>Université Laval</a:t>
                      </a:r>
                      <a:endParaRPr lang="fr-CA" sz="11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Arial Narrow" pitchFamily="34" charset="0"/>
                        <a:ea typeface="Times New Roman"/>
                      </a:endParaRPr>
                    </a:p>
                  </a:txBody>
                  <a:tcPr marL="66164" marR="66164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97,00 $</a:t>
                      </a:r>
                      <a:endParaRPr lang="fr-CA" sz="110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6164" marR="661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en-US" sz="1000" dirty="0">
                          <a:effectLst/>
                          <a:latin typeface="Arial Narrow" pitchFamily="34" charset="0"/>
                          <a:hlinkClick r:id="rId10"/>
                        </a:rPr>
                        <a:t>2 choix</a:t>
                      </a:r>
                      <a:r>
                        <a:rPr lang="en-US" sz="1000" dirty="0">
                          <a:effectLst/>
                          <a:latin typeface="Arial Narrow" pitchFamily="34" charset="0"/>
                        </a:rPr>
                        <a:t> et un 3e </a:t>
                      </a:r>
                      <a:r>
                        <a:rPr lang="en-US" sz="1000" dirty="0" err="1">
                          <a:effectLst/>
                          <a:latin typeface="Arial Narrow" pitchFamily="34" charset="0"/>
                        </a:rPr>
                        <a:t>si</a:t>
                      </a:r>
                      <a:r>
                        <a:rPr lang="en-US" sz="1000" dirty="0">
                          <a:effectLst/>
                          <a:latin typeface="Arial Narrow" pitchFamily="34" charset="0"/>
                        </a:rPr>
                        <a:t> un des choix </a:t>
                      </a:r>
                      <a:r>
                        <a:rPr lang="en-US" sz="1000" dirty="0" err="1">
                          <a:effectLst/>
                          <a:latin typeface="Arial Narrow" pitchFamily="34" charset="0"/>
                        </a:rPr>
                        <a:t>est</a:t>
                      </a:r>
                      <a:r>
                        <a:rPr lang="en-US" sz="1000" dirty="0"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Arial Narrow" pitchFamily="34" charset="0"/>
                        </a:rPr>
                        <a:t>contingenté</a:t>
                      </a:r>
                      <a:endParaRPr lang="fr-CA" sz="1100" dirty="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6164" marR="66164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0824"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en-US" sz="1000" b="0" cap="none" spc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 Narrow" pitchFamily="34" charset="0"/>
                        </a:rPr>
                        <a:t>Université McGill</a:t>
                      </a:r>
                      <a:endParaRPr lang="fr-CA" sz="1100" b="0" cap="none" spc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Arial Narrow" pitchFamily="34" charset="0"/>
                        <a:ea typeface="Times New Roman"/>
                      </a:endParaRPr>
                    </a:p>
                  </a:txBody>
                  <a:tcPr marL="66164" marR="66164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Médecine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et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méd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.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dentaire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: 181,33 $ </a:t>
                      </a:r>
                    </a:p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Demande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admission </a:t>
                      </a: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régulière: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129,52 $ </a:t>
                      </a:r>
                    </a:p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S’ajoute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79,73 pour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une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audition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en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musique</a:t>
                      </a:r>
                    </a:p>
                  </a:txBody>
                  <a:tcPr marL="66164" marR="661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en-US" sz="1000" dirty="0">
                          <a:effectLst/>
                          <a:latin typeface="Arial Narrow" pitchFamily="34" charset="0"/>
                          <a:ea typeface="Times New Roman"/>
                          <a:hlinkClick r:id="rId11"/>
                        </a:rPr>
                        <a:t>2 choix</a:t>
                      </a:r>
                      <a:r>
                        <a:rPr lang="en-US" sz="1000" dirty="0">
                          <a:effectLst/>
                          <a:latin typeface="Arial Narrow" pitchFamily="34" charset="0"/>
                          <a:ea typeface="Times New Roman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Arial Narrow" pitchFamily="34" charset="0"/>
                        </a:rPr>
                        <a:t>traités</a:t>
                      </a:r>
                      <a:r>
                        <a:rPr lang="en-US" sz="1000" dirty="0">
                          <a:effectLst/>
                          <a:latin typeface="Arial Narrow" pitchFamily="34" charset="0"/>
                        </a:rPr>
                        <a:t> de façon </a:t>
                      </a:r>
                      <a:r>
                        <a:rPr lang="en-US" sz="1000" dirty="0" err="1">
                          <a:effectLst/>
                          <a:latin typeface="Arial Narrow" pitchFamily="34" charset="0"/>
                        </a:rPr>
                        <a:t>indépendante</a:t>
                      </a:r>
                      <a:endParaRPr lang="fr-CA" sz="1000" dirty="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6164" marR="66164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2625"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en-US" sz="1000" b="0" cap="none" spc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 Narrow" pitchFamily="34" charset="0"/>
                        </a:rPr>
                        <a:t>Université de Sherbrooke</a:t>
                      </a:r>
                      <a:endParaRPr lang="fr-CA" sz="1100" b="0" cap="none" spc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Arial Narrow" pitchFamily="34" charset="0"/>
                        <a:ea typeface="Times New Roman"/>
                      </a:endParaRPr>
                    </a:p>
                  </a:txBody>
                  <a:tcPr marL="66164" marR="66164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98,00 $</a:t>
                      </a:r>
                      <a:endParaRPr lang="fr-CA" sz="11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6164" marR="661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en-US" sz="1000" dirty="0">
                          <a:effectLst/>
                          <a:latin typeface="Arial Narrow" pitchFamily="34" charset="0"/>
                          <a:hlinkClick r:id="rId12"/>
                        </a:rPr>
                        <a:t>2 choix</a:t>
                      </a:r>
                      <a:r>
                        <a:rPr lang="en-US" sz="1000" dirty="0"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Arial Narrow" pitchFamily="34" charset="0"/>
                        </a:rPr>
                        <a:t>traités</a:t>
                      </a:r>
                      <a:r>
                        <a:rPr lang="en-US" sz="1000" dirty="0">
                          <a:effectLst/>
                          <a:latin typeface="Arial Narrow" pitchFamily="34" charset="0"/>
                        </a:rPr>
                        <a:t> de façon </a:t>
                      </a:r>
                      <a:r>
                        <a:rPr lang="en-US" sz="1000" dirty="0" err="1">
                          <a:effectLst/>
                          <a:latin typeface="Arial Narrow" pitchFamily="34" charset="0"/>
                        </a:rPr>
                        <a:t>indépendante</a:t>
                      </a:r>
                      <a:endParaRPr lang="fr-CA" sz="1000" dirty="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6164" marR="66164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7527"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en-US" sz="1000" b="0" cap="none" spc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 Narrow" pitchFamily="34" charset="0"/>
                        </a:rPr>
                        <a:t>UQAC (Chicoutimi)</a:t>
                      </a:r>
                      <a:endParaRPr lang="fr-CA" sz="1100" b="0" cap="none" spc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Arial Narrow" pitchFamily="34" charset="0"/>
                        <a:ea typeface="Times New Roman"/>
                      </a:endParaRPr>
                    </a:p>
                  </a:txBody>
                  <a:tcPr marL="66164" marR="66164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30,00 $</a:t>
                      </a:r>
                      <a:endParaRPr lang="fr-CA" sz="110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6164" marR="661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en-US" sz="1000" dirty="0">
                          <a:effectLst/>
                          <a:latin typeface="Arial Narrow" pitchFamily="34" charset="0"/>
                          <a:hlinkClick r:id="rId13"/>
                        </a:rPr>
                        <a:t>2 choix </a:t>
                      </a:r>
                      <a:r>
                        <a:rPr lang="en-US" sz="1000" dirty="0">
                          <a:effectLst/>
                          <a:latin typeface="Arial Narrow" pitchFamily="34" charset="0"/>
                        </a:rPr>
                        <a:t>(1</a:t>
                      </a:r>
                      <a:r>
                        <a:rPr lang="en-US" sz="1000" baseline="30000" dirty="0">
                          <a:effectLst/>
                          <a:latin typeface="Arial Narrow" pitchFamily="34" charset="0"/>
                        </a:rPr>
                        <a:t>er</a:t>
                      </a:r>
                      <a:r>
                        <a:rPr lang="en-US" sz="1000" dirty="0">
                          <a:effectLst/>
                          <a:latin typeface="Arial Narrow" pitchFamily="34" charset="0"/>
                        </a:rPr>
                        <a:t> choix </a:t>
                      </a:r>
                      <a:r>
                        <a:rPr lang="en-US" sz="1000" dirty="0" err="1">
                          <a:effectLst/>
                          <a:latin typeface="Arial Narrow" pitchFamily="34" charset="0"/>
                        </a:rPr>
                        <a:t>traité</a:t>
                      </a:r>
                      <a:r>
                        <a:rPr lang="en-US" sz="1000" dirty="0"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Arial Narrow" pitchFamily="34" charset="0"/>
                        </a:rPr>
                        <a:t>en</a:t>
                      </a:r>
                      <a:r>
                        <a:rPr lang="en-US" sz="1000" dirty="0"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Arial Narrow" pitchFamily="34" charset="0"/>
                        </a:rPr>
                        <a:t>priorité</a:t>
                      </a:r>
                      <a:r>
                        <a:rPr lang="en-US" sz="1000" dirty="0">
                          <a:effectLst/>
                          <a:latin typeface="Arial Narrow" pitchFamily="34" charset="0"/>
                        </a:rPr>
                        <a:t>)</a:t>
                      </a:r>
                      <a:endParaRPr lang="fr-CA" sz="1100" dirty="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6164" marR="66164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2625"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en-US" sz="1000" b="0" cap="none" spc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 Narrow" pitchFamily="34" charset="0"/>
                        </a:rPr>
                        <a:t>UQAM (Montréal)</a:t>
                      </a:r>
                      <a:endParaRPr lang="fr-CA" sz="1100" b="0" cap="none" spc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Arial Narrow" pitchFamily="34" charset="0"/>
                        <a:ea typeface="Times New Roman"/>
                      </a:endParaRPr>
                    </a:p>
                  </a:txBody>
                  <a:tcPr marL="66164" marR="66164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109,00 $</a:t>
                      </a:r>
                      <a:endParaRPr lang="fr-CA" sz="110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6164" marR="661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en-US" sz="1000" dirty="0">
                          <a:effectLst/>
                          <a:latin typeface="Arial Narrow" pitchFamily="34" charset="0"/>
                          <a:hlinkClick r:id="rId14"/>
                        </a:rPr>
                        <a:t>3 choix </a:t>
                      </a:r>
                      <a:r>
                        <a:rPr lang="en-US" sz="1000" dirty="0" err="1">
                          <a:effectLst/>
                          <a:latin typeface="Arial Narrow" pitchFamily="34" charset="0"/>
                        </a:rPr>
                        <a:t>traités</a:t>
                      </a:r>
                      <a:r>
                        <a:rPr lang="en-US" sz="1000" dirty="0">
                          <a:effectLst/>
                          <a:latin typeface="Arial Narrow" pitchFamily="34" charset="0"/>
                        </a:rPr>
                        <a:t> de façon </a:t>
                      </a:r>
                      <a:r>
                        <a:rPr lang="en-US" sz="1000" dirty="0" err="1">
                          <a:effectLst/>
                          <a:latin typeface="Arial Narrow" pitchFamily="34" charset="0"/>
                        </a:rPr>
                        <a:t>indépendante</a:t>
                      </a:r>
                      <a:r>
                        <a:rPr lang="en-US" sz="1000" dirty="0">
                          <a:effectLst/>
                          <a:latin typeface="Arial Narrow" pitchFamily="34" charset="0"/>
                        </a:rPr>
                        <a:t> </a:t>
                      </a:r>
                    </a:p>
                  </a:txBody>
                  <a:tcPr marL="66164" marR="66164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7127"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en-US" sz="1000" b="0" cap="none" spc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 Narrow" pitchFamily="34" charset="0"/>
                        </a:rPr>
                        <a:t>UQAR (Rimouski)</a:t>
                      </a:r>
                      <a:endParaRPr lang="fr-CA" sz="1100" b="0" cap="none" spc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Arial Narrow" pitchFamily="34" charset="0"/>
                        <a:ea typeface="Times New Roman"/>
                      </a:endParaRPr>
                    </a:p>
                  </a:txBody>
                  <a:tcPr marL="66164" marR="66164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83,43 $</a:t>
                      </a:r>
                      <a:endParaRPr lang="fr-CA" sz="11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6164" marR="661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en-US" sz="1000" dirty="0">
                          <a:effectLst/>
                          <a:latin typeface="Arial Narrow" pitchFamily="34" charset="0"/>
                          <a:ea typeface="Times New Roman"/>
                          <a:hlinkClick r:id="rId15"/>
                        </a:rPr>
                        <a:t>2 Choix</a:t>
                      </a:r>
                      <a:r>
                        <a:rPr lang="en-US" sz="1000" dirty="0">
                          <a:effectLst/>
                          <a:latin typeface="Arial Narrow" pitchFamily="34" charset="0"/>
                          <a:ea typeface="Times New Roman"/>
                        </a:rPr>
                        <a:t> </a:t>
                      </a:r>
                      <a:r>
                        <a:rPr lang="en-US" sz="1000" dirty="0">
                          <a:effectLst/>
                          <a:latin typeface="Arial Narrow" pitchFamily="34" charset="0"/>
                        </a:rPr>
                        <a:t>1</a:t>
                      </a:r>
                      <a:r>
                        <a:rPr lang="en-US" sz="1000" baseline="30000" dirty="0">
                          <a:effectLst/>
                          <a:latin typeface="Arial Narrow" pitchFamily="34" charset="0"/>
                        </a:rPr>
                        <a:t>er</a:t>
                      </a:r>
                      <a:r>
                        <a:rPr lang="en-US" sz="1000" dirty="0">
                          <a:effectLst/>
                          <a:latin typeface="Arial Narrow" pitchFamily="34" charset="0"/>
                        </a:rPr>
                        <a:t> choix </a:t>
                      </a:r>
                      <a:r>
                        <a:rPr lang="en-US" sz="1000" dirty="0" err="1">
                          <a:effectLst/>
                          <a:latin typeface="Arial Narrow" pitchFamily="34" charset="0"/>
                        </a:rPr>
                        <a:t>traité</a:t>
                      </a:r>
                      <a:r>
                        <a:rPr lang="en-US" sz="1000" dirty="0"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Arial Narrow" pitchFamily="34" charset="0"/>
                        </a:rPr>
                        <a:t>en</a:t>
                      </a:r>
                      <a:r>
                        <a:rPr lang="en-US" sz="1000" dirty="0"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Arial Narrow" pitchFamily="34" charset="0"/>
                        </a:rPr>
                        <a:t>priorité</a:t>
                      </a:r>
                      <a:endParaRPr lang="fr-CA" sz="1000" dirty="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6164" marR="66164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3019"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en-US" sz="1000" b="0" cap="none" spc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 Narrow" pitchFamily="34" charset="0"/>
                        </a:rPr>
                        <a:t>UQAT (Abitibi)</a:t>
                      </a:r>
                      <a:endParaRPr lang="fr-CA" sz="1100" b="0" cap="none" spc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Arial Narrow" pitchFamily="34" charset="0"/>
                        <a:ea typeface="Times New Roman"/>
                      </a:endParaRPr>
                    </a:p>
                  </a:txBody>
                  <a:tcPr marL="66164" marR="66164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75,00 $</a:t>
                      </a:r>
                      <a:endParaRPr lang="fr-CA" sz="110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6164" marR="661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en-US" sz="1000" dirty="0">
                          <a:effectLst/>
                          <a:latin typeface="Arial Narrow" pitchFamily="34" charset="0"/>
                          <a:hlinkClick r:id="rId16"/>
                        </a:rPr>
                        <a:t>2 choix </a:t>
                      </a:r>
                      <a:r>
                        <a:rPr lang="en-US" sz="1000" dirty="0">
                          <a:effectLst/>
                          <a:latin typeface="Arial Narrow" pitchFamily="34" charset="0"/>
                        </a:rPr>
                        <a:t>1</a:t>
                      </a:r>
                      <a:r>
                        <a:rPr lang="en-US" sz="1000" baseline="30000" dirty="0">
                          <a:effectLst/>
                          <a:latin typeface="Arial Narrow" pitchFamily="34" charset="0"/>
                        </a:rPr>
                        <a:t>er</a:t>
                      </a:r>
                      <a:r>
                        <a:rPr lang="en-US" sz="1000" dirty="0">
                          <a:effectLst/>
                          <a:latin typeface="Arial Narrow" pitchFamily="34" charset="0"/>
                        </a:rPr>
                        <a:t> choix </a:t>
                      </a:r>
                      <a:r>
                        <a:rPr lang="en-US" sz="1000" dirty="0" err="1">
                          <a:effectLst/>
                          <a:latin typeface="Arial Narrow" pitchFamily="34" charset="0"/>
                        </a:rPr>
                        <a:t>traité</a:t>
                      </a:r>
                      <a:r>
                        <a:rPr lang="en-US" sz="1000" dirty="0"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Arial Narrow" pitchFamily="34" charset="0"/>
                        </a:rPr>
                        <a:t>en</a:t>
                      </a:r>
                      <a:r>
                        <a:rPr lang="en-US" sz="1000" dirty="0"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Arial Narrow" pitchFamily="34" charset="0"/>
                        </a:rPr>
                        <a:t>priorité</a:t>
                      </a:r>
                      <a:endParaRPr lang="fr-CA" sz="1100" dirty="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6164" marR="66164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62182"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en-US" sz="1000" b="0" cap="none" spc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 Narrow" pitchFamily="34" charset="0"/>
                        </a:rPr>
                        <a:t>UQO (Gatineau)</a:t>
                      </a:r>
                      <a:endParaRPr lang="fr-CA" sz="1100" b="0" cap="none" spc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Arial Narrow" pitchFamily="34" charset="0"/>
                        <a:ea typeface="Times New Roman"/>
                      </a:endParaRPr>
                    </a:p>
                  </a:txBody>
                  <a:tcPr marL="66164" marR="66164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60,00 $</a:t>
                      </a:r>
                      <a:endParaRPr lang="fr-CA" sz="110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6164" marR="661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en-US" sz="1000" dirty="0">
                          <a:effectLst/>
                          <a:latin typeface="Arial Narrow" pitchFamily="34" charset="0"/>
                          <a:hlinkClick r:id="rId17"/>
                        </a:rPr>
                        <a:t>2 choix </a:t>
                      </a:r>
                      <a:r>
                        <a:rPr lang="en-US" sz="1000" dirty="0" err="1">
                          <a:effectLst/>
                          <a:latin typeface="Arial Narrow" pitchFamily="34" charset="0"/>
                        </a:rPr>
                        <a:t>analyse</a:t>
                      </a:r>
                      <a:r>
                        <a:rPr lang="en-US" sz="1000" dirty="0">
                          <a:effectLst/>
                          <a:latin typeface="Arial Narrow" pitchFamily="34" charset="0"/>
                        </a:rPr>
                        <a:t> le 2e choix </a:t>
                      </a:r>
                      <a:r>
                        <a:rPr lang="en-US" sz="1000" dirty="0" err="1">
                          <a:effectLst/>
                          <a:latin typeface="Arial Narrow" pitchFamily="34" charset="0"/>
                        </a:rPr>
                        <a:t>si</a:t>
                      </a:r>
                      <a:r>
                        <a:rPr lang="en-US" sz="1000" dirty="0"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Arial Narrow" pitchFamily="34" charset="0"/>
                        </a:rPr>
                        <a:t>refusé</a:t>
                      </a:r>
                      <a:r>
                        <a:rPr lang="en-US" sz="1000" dirty="0">
                          <a:effectLst/>
                          <a:latin typeface="Arial Narrow" pitchFamily="34" charset="0"/>
                        </a:rPr>
                        <a:t> au 1er  </a:t>
                      </a:r>
                      <a:endParaRPr lang="fr-CA" sz="1100" dirty="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6164" marR="66164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37127"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en-US" sz="1000" b="0" cap="none" spc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 Narrow" pitchFamily="34" charset="0"/>
                        </a:rPr>
                        <a:t>UQTR (Trois-</a:t>
                      </a:r>
                      <a:r>
                        <a:rPr lang="en-US" sz="1000" b="0" cap="none" spc="0" err="1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 Narrow" pitchFamily="34" charset="0"/>
                        </a:rPr>
                        <a:t>Rivières</a:t>
                      </a:r>
                      <a:r>
                        <a:rPr lang="en-US" sz="1000" b="0" cap="none" spc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 Narrow" pitchFamily="34" charset="0"/>
                        </a:rPr>
                        <a:t>)</a:t>
                      </a:r>
                      <a:endParaRPr lang="fr-CA" sz="1100" b="0" cap="none" spc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Arial Narrow" pitchFamily="34" charset="0"/>
                        <a:ea typeface="Times New Roman"/>
                      </a:endParaRPr>
                    </a:p>
                  </a:txBody>
                  <a:tcPr marL="66164" marR="66164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fr-CA" sz="100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50,61 $</a:t>
                      </a:r>
                      <a:endParaRPr lang="fr-CA" sz="110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6164" marR="661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en-US" sz="1000" dirty="0">
                          <a:effectLst/>
                          <a:latin typeface="Arial Narrow" pitchFamily="34" charset="0"/>
                          <a:hlinkClick r:id="rId18"/>
                        </a:rPr>
                        <a:t>2 choix </a:t>
                      </a:r>
                      <a:r>
                        <a:rPr lang="en-US" sz="1000" dirty="0" err="1">
                          <a:effectLst/>
                          <a:latin typeface="Arial Narrow" pitchFamily="34" charset="0"/>
                        </a:rPr>
                        <a:t>si</a:t>
                      </a:r>
                      <a:r>
                        <a:rPr lang="en-US" sz="1000" dirty="0">
                          <a:effectLst/>
                          <a:latin typeface="Arial Narrow" pitchFamily="34" charset="0"/>
                        </a:rPr>
                        <a:t> le 1e </a:t>
                      </a:r>
                      <a:r>
                        <a:rPr lang="en-US" sz="1000" dirty="0" err="1">
                          <a:effectLst/>
                          <a:latin typeface="Arial Narrow" pitchFamily="34" charset="0"/>
                        </a:rPr>
                        <a:t>est</a:t>
                      </a:r>
                      <a:r>
                        <a:rPr lang="en-US" sz="1000" dirty="0"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Arial Narrow" pitchFamily="34" charset="0"/>
                        </a:rPr>
                        <a:t>contingenté</a:t>
                      </a:r>
                      <a:r>
                        <a:rPr lang="en-US" sz="1000" dirty="0"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lang="en-US" sz="1000" dirty="0" err="1">
                          <a:effectLst/>
                          <a:latin typeface="Arial Narrow" pitchFamily="34" charset="0"/>
                        </a:rPr>
                        <a:t>sinon</a:t>
                      </a:r>
                      <a:r>
                        <a:rPr lang="en-US" sz="1000" dirty="0">
                          <a:effectLst/>
                          <a:latin typeface="Arial Narrow" pitchFamily="34" charset="0"/>
                        </a:rPr>
                        <a:t> un choix</a:t>
                      </a:r>
                      <a:endParaRPr lang="fr-CA" sz="1100" dirty="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6164" marR="66164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510083"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fr-CA" sz="1000" b="0" cap="none" spc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 Narrow" pitchFamily="34" charset="0"/>
                        </a:rPr>
                        <a:t>Université d’Ottawa </a:t>
                      </a:r>
                      <a:br>
                        <a:rPr lang="fr-CA" sz="1000" b="0" cap="none" spc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 Narrow" pitchFamily="34" charset="0"/>
                        </a:rPr>
                      </a:br>
                      <a:r>
                        <a:rPr lang="fr-CA" sz="1000" b="0" cap="none" spc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 Narrow" pitchFamily="34" charset="0"/>
                        </a:rPr>
                        <a:t>(et autres universités de l’Ontario)</a:t>
                      </a:r>
                      <a:endParaRPr lang="fr-CA" sz="1100" b="0" cap="none" spc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Arial Narrow" pitchFamily="34" charset="0"/>
                        <a:ea typeface="Times New Roman"/>
                      </a:endParaRPr>
                    </a:p>
                  </a:txBody>
                  <a:tcPr marL="66164" marR="66164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0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156,00 $ </a:t>
                      </a:r>
                      <a:r>
                        <a:rPr lang="fr-CA" sz="1100" dirty="0">
                          <a:effectLst/>
                          <a:latin typeface="Arial Narrow" pitchFamily="34" charset="0"/>
                          <a:ea typeface="Times New Roman"/>
                        </a:rPr>
                        <a:t>+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000" dirty="0">
                          <a:effectLst/>
                          <a:latin typeface="Arial Narrow" pitchFamily="34" charset="0"/>
                          <a:ea typeface="Times New Roman"/>
                        </a:rPr>
                        <a:t>50 $ du choix additionnel</a:t>
                      </a:r>
                    </a:p>
                  </a:txBody>
                  <a:tcPr marL="66164" marR="661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fr-CA" sz="1000" dirty="0">
                          <a:effectLst/>
                          <a:latin typeface="Arial Narrow" pitchFamily="34" charset="0"/>
                          <a:hlinkClick r:id="rId19"/>
                        </a:rPr>
                        <a:t>3 choix</a:t>
                      </a:r>
                      <a:endParaRPr lang="fr-CA" sz="1000" dirty="0">
                        <a:effectLst/>
                        <a:latin typeface="Arial Narrow" pitchFamily="34" charset="0"/>
                      </a:endParaRPr>
                    </a:p>
                  </a:txBody>
                  <a:tcPr marL="66164" marR="66164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43552"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fr-CA" sz="1100" b="0" cap="none" spc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 Narrow" pitchFamily="34" charset="0"/>
                          <a:ea typeface="Times New Roman"/>
                        </a:rPr>
                        <a:t>Moncton</a:t>
                      </a:r>
                    </a:p>
                  </a:txBody>
                  <a:tcPr marL="66164" marR="66164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fr-CA" sz="90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</a:rPr>
                        <a:t>Aucun frais au dépôt</a:t>
                      </a:r>
                      <a:r>
                        <a:rPr lang="fr-CA" sz="900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</a:rPr>
                        <a:t> de la demande, </a:t>
                      </a:r>
                      <a:br>
                        <a:rPr lang="fr-CA" sz="900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</a:rPr>
                      </a:br>
                      <a:r>
                        <a:rPr lang="fr-CA" sz="900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</a:rPr>
                        <a:t>60 $ si admis et s’inscrit</a:t>
                      </a:r>
                      <a:endParaRPr lang="fr-CA" sz="90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6164" marR="661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fr-CA" sz="1100" dirty="0">
                          <a:effectLst/>
                          <a:latin typeface="Arial Narrow" pitchFamily="34" charset="0"/>
                          <a:ea typeface="Times New Roman"/>
                          <a:hlinkClick r:id="rId20"/>
                        </a:rPr>
                        <a:t>2 choix</a:t>
                      </a:r>
                      <a:endParaRPr lang="fr-CA" sz="1100" dirty="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6164" marR="66164" marT="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5611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39475502"/>
              </p:ext>
            </p:extLst>
          </p:nvPr>
        </p:nvGraphicFramePr>
        <p:xfrm>
          <a:off x="1043608" y="764704"/>
          <a:ext cx="7024744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3" name="Espace réservé du contenu 2"/>
          <p:cNvSpPr>
            <a:spLocks noGrp="1"/>
          </p:cNvSpPr>
          <p:nvPr>
            <p:ph sz="quarter" idx="13"/>
            <p:custDataLst>
              <p:tags r:id="rId2"/>
            </p:custDataLst>
          </p:nvPr>
        </p:nvSpPr>
        <p:spPr>
          <a:xfrm>
            <a:off x="1042416" y="2132856"/>
            <a:ext cx="3313560" cy="4032448"/>
          </a:xfrm>
          <a:ln>
            <a:solidFill>
              <a:schemeClr val="accent1"/>
            </a:solidFill>
          </a:ln>
        </p:spPr>
        <p:txBody>
          <a:bodyPr>
            <a:normAutofit fontScale="25000" lnSpcReduction="20000"/>
          </a:bodyPr>
          <a:lstStyle/>
          <a:p>
            <a:endParaRPr lang="fr-CA"/>
          </a:p>
          <a:p>
            <a:pPr marL="68580" indent="0">
              <a:buNone/>
            </a:pPr>
            <a:r>
              <a:rPr lang="fr-CA" sz="7200" b="1"/>
              <a:t>L’accusé de réception :</a:t>
            </a:r>
          </a:p>
          <a:p>
            <a:pPr marL="68580" indent="0">
              <a:buNone/>
            </a:pPr>
            <a:endParaRPr lang="fr-CA" sz="7200" b="1"/>
          </a:p>
          <a:p>
            <a:pPr>
              <a:buFont typeface="Courier New" pitchFamily="49" charset="0"/>
              <a:buChar char="o"/>
            </a:pPr>
            <a:r>
              <a:rPr lang="fr-CA" sz="7200"/>
              <a:t>se fait par courriel; </a:t>
            </a:r>
          </a:p>
          <a:p>
            <a:pPr>
              <a:buFont typeface="Courier New" pitchFamily="49" charset="0"/>
              <a:buChar char="o"/>
            </a:pPr>
            <a:endParaRPr lang="fr-CA" sz="7200"/>
          </a:p>
          <a:p>
            <a:pPr>
              <a:buFont typeface="Courier New" pitchFamily="49" charset="0"/>
              <a:buChar char="o"/>
            </a:pPr>
            <a:r>
              <a:rPr lang="fr-CA" sz="7200"/>
              <a:t>donne des informations sur la façon dont vous pourrez faire le suivi de votre demande;</a:t>
            </a:r>
          </a:p>
          <a:p>
            <a:pPr>
              <a:buFont typeface="Courier New" pitchFamily="49" charset="0"/>
              <a:buChar char="o"/>
            </a:pPr>
            <a:endParaRPr lang="fr-CA" sz="7200"/>
          </a:p>
          <a:p>
            <a:pPr>
              <a:buFont typeface="Courier New" pitchFamily="49" charset="0"/>
              <a:buChar char="o"/>
            </a:pPr>
            <a:r>
              <a:rPr lang="fr-CA" sz="7200"/>
              <a:t>confirme que votre demande a été reçue et sera traitée dans les délais respectant une entente interuniversitaire, soit :</a:t>
            </a:r>
          </a:p>
          <a:p>
            <a:pPr marL="68580" indent="0">
              <a:buNone/>
            </a:pPr>
            <a:endParaRPr lang="fr-CA" sz="4900"/>
          </a:p>
          <a:p>
            <a:pPr marL="68580" indent="0">
              <a:buNone/>
            </a:pPr>
            <a:endParaRPr lang="fr-CA" sz="4900"/>
          </a:p>
          <a:p>
            <a:pPr marL="68580" indent="0">
              <a:buNone/>
            </a:pPr>
            <a:r>
              <a:rPr lang="fr-CA" sz="6400" b="1"/>
              <a:t>	</a:t>
            </a:r>
            <a:endParaRPr lang="fr-CA" sz="4000"/>
          </a:p>
          <a:p>
            <a:pPr marL="68580" indent="0">
              <a:buNone/>
            </a:pPr>
            <a:endParaRPr lang="fr-CA" sz="4000"/>
          </a:p>
          <a:p>
            <a:pPr marL="68580" indent="0">
              <a:buNone/>
            </a:pPr>
            <a:r>
              <a:rPr lang="fr-CA" sz="4000"/>
              <a:t>	</a:t>
            </a:r>
          </a:p>
          <a:p>
            <a:pPr marL="68580" indent="0">
              <a:buNone/>
            </a:pPr>
            <a:endParaRPr lang="fr-CA" sz="1800"/>
          </a:p>
          <a:p>
            <a:pPr marL="68580" indent="0">
              <a:buNone/>
            </a:pPr>
            <a:r>
              <a:rPr lang="fr-CA" sz="1600"/>
              <a:t>	</a:t>
            </a:r>
            <a:endParaRPr lang="fr-CA"/>
          </a:p>
          <a:p>
            <a:pPr marL="68580" indent="0">
              <a:buNone/>
            </a:pPr>
            <a:r>
              <a:rPr lang="fr-CA" sz="1900"/>
              <a:t>	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4"/>
            <p:custDataLst>
              <p:tags r:id="rId3"/>
            </p:custDataLst>
          </p:nvPr>
        </p:nvSpPr>
        <p:spPr>
          <a:xfrm>
            <a:off x="4499992" y="2132856"/>
            <a:ext cx="3888432" cy="4032448"/>
          </a:xfrm>
          <a:solidFill>
            <a:schemeClr val="accent1">
              <a:lumMod val="20000"/>
              <a:lumOff val="80000"/>
            </a:schemeClr>
          </a:solidFill>
          <a:ln w="3175">
            <a:solidFill>
              <a:schemeClr val="accent1"/>
            </a:solidFill>
          </a:ln>
        </p:spPr>
        <p:txBody>
          <a:bodyPr>
            <a:normAutofit fontScale="70000" lnSpcReduction="20000"/>
          </a:bodyPr>
          <a:lstStyle/>
          <a:p>
            <a:endParaRPr lang="fr-CA" b="1"/>
          </a:p>
          <a:p>
            <a:r>
              <a:rPr lang="fr-CA" b="1"/>
              <a:t>1</a:t>
            </a:r>
            <a:r>
              <a:rPr lang="fr-CA" b="1" baseline="30000"/>
              <a:t>er</a:t>
            </a:r>
            <a:r>
              <a:rPr lang="fr-CA" b="1"/>
              <a:t> mars ou exceptions</a:t>
            </a:r>
            <a:r>
              <a:rPr lang="fr-CA"/>
              <a:t>		</a:t>
            </a:r>
          </a:p>
          <a:p>
            <a:pPr marL="68580" indent="0">
              <a:buNone/>
            </a:pPr>
            <a:r>
              <a:rPr lang="fr-CA"/>
              <a:t>	</a:t>
            </a:r>
            <a:r>
              <a:rPr lang="fr-CA" sz="2000"/>
              <a:t>date limite pour envoyer 	votre demande 	d’admission</a:t>
            </a:r>
            <a:r>
              <a:rPr lang="fr-CA"/>
              <a:t>.</a:t>
            </a:r>
          </a:p>
          <a:p>
            <a:pPr marL="68580" indent="0">
              <a:buNone/>
            </a:pPr>
            <a:r>
              <a:rPr lang="fr-CA"/>
              <a:t>* 1</a:t>
            </a:r>
            <a:r>
              <a:rPr lang="fr-CA" baseline="30000"/>
              <a:t>er</a:t>
            </a:r>
            <a:r>
              <a:rPr lang="fr-CA"/>
              <a:t> août ÉTS</a:t>
            </a:r>
          </a:p>
          <a:p>
            <a:endParaRPr lang="fr-CA" sz="1300"/>
          </a:p>
          <a:p>
            <a:r>
              <a:rPr lang="fr-CA" b="1"/>
              <a:t>1</a:t>
            </a:r>
            <a:r>
              <a:rPr lang="fr-CA" b="1" baseline="30000"/>
              <a:t>er</a:t>
            </a:r>
            <a:r>
              <a:rPr lang="fr-CA" b="1"/>
              <a:t> mai</a:t>
            </a:r>
            <a:r>
              <a:rPr lang="fr-CA"/>
              <a:t>		</a:t>
            </a:r>
          </a:p>
          <a:p>
            <a:pPr marL="68580" indent="0">
              <a:buNone/>
            </a:pPr>
            <a:r>
              <a:rPr lang="fr-CA"/>
              <a:t>	</a:t>
            </a:r>
            <a:r>
              <a:rPr lang="fr-CA" sz="2000"/>
              <a:t>date autour de laquelle les 	universités feront leurs offres 	d’admission. </a:t>
            </a:r>
          </a:p>
          <a:p>
            <a:pPr marL="68580" indent="0">
              <a:buNone/>
            </a:pPr>
            <a:r>
              <a:rPr lang="fr-CA" sz="2000"/>
              <a:t>	</a:t>
            </a:r>
          </a:p>
          <a:p>
            <a:pPr marL="68580" indent="0">
              <a:buNone/>
            </a:pPr>
            <a:r>
              <a:rPr lang="fr-CA" sz="2000"/>
              <a:t>IMPORTANT :</a:t>
            </a:r>
          </a:p>
          <a:p>
            <a:pPr marL="68580" indent="0">
              <a:buNone/>
            </a:pPr>
            <a:r>
              <a:rPr lang="fr-CA" sz="2000"/>
              <a:t>Le candidat qui reçoit une offre d’admission doit, </a:t>
            </a:r>
            <a:r>
              <a:rPr lang="fr-CA" sz="2000" b="1"/>
              <a:t>avant la date qui lui est indiquée</a:t>
            </a:r>
            <a:r>
              <a:rPr lang="fr-CA" sz="2000"/>
              <a:t>, faire part de son acceptation ou de son refus de cette offre.</a:t>
            </a:r>
            <a:r>
              <a:rPr lang="fr-CA"/>
              <a:t>		</a:t>
            </a:r>
          </a:p>
          <a:p>
            <a:pPr marL="68580" indent="0">
              <a:buNone/>
            </a:pPr>
            <a:r>
              <a:rPr lang="fr-CA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578895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76679908"/>
              </p:ext>
            </p:extLst>
          </p:nvPr>
        </p:nvGraphicFramePr>
        <p:xfrm>
          <a:off x="1043608" y="764704"/>
          <a:ext cx="7024744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115616" y="1988840"/>
            <a:ext cx="7056900" cy="4320480"/>
          </a:xfrm>
        </p:spPr>
        <p:txBody>
          <a:bodyPr>
            <a:normAutofit fontScale="85000" lnSpcReduction="20000"/>
          </a:bodyPr>
          <a:lstStyle/>
          <a:p>
            <a:endParaRPr lang="fr-CA" dirty="0"/>
          </a:p>
          <a:p>
            <a:r>
              <a:rPr lang="fr-CA" dirty="0"/>
              <a:t>En général, le principal critère de sélection est la cote R pour les programmes contingentés .</a:t>
            </a:r>
          </a:p>
          <a:p>
            <a:pPr marL="68580" indent="0">
              <a:buNone/>
            </a:pPr>
            <a:r>
              <a:rPr lang="fr-CA" dirty="0"/>
              <a:t>	</a:t>
            </a:r>
          </a:p>
          <a:p>
            <a:pPr marL="68580" indent="0">
              <a:buNone/>
            </a:pPr>
            <a:r>
              <a:rPr lang="fr-CA" dirty="0"/>
              <a:t>    Cote R des derniers admis,	voir sur page web sur </a:t>
            </a:r>
          </a:p>
          <a:p>
            <a:pPr marL="68580" indent="0">
              <a:buNone/>
            </a:pPr>
            <a:r>
              <a:rPr lang="fr-CA" dirty="0"/>
              <a:t>    Service d’orientation </a:t>
            </a:r>
            <a:r>
              <a:rPr lang="fr-CA" dirty="0">
                <a:hlinkClick r:id="rId10"/>
              </a:rPr>
              <a:t>ICI</a:t>
            </a:r>
            <a:endParaRPr lang="fr-CA" dirty="0">
              <a:solidFill>
                <a:srgbClr val="FF0000"/>
              </a:solidFill>
            </a:endParaRPr>
          </a:p>
          <a:p>
            <a:endParaRPr lang="fr-CA" dirty="0">
              <a:solidFill>
                <a:srgbClr val="FF0000"/>
              </a:solidFill>
            </a:endParaRPr>
          </a:p>
          <a:p>
            <a:r>
              <a:rPr lang="fr-CA" dirty="0">
                <a:solidFill>
                  <a:srgbClr val="FF0000"/>
                </a:solidFill>
              </a:rPr>
              <a:t>ATTENTION </a:t>
            </a:r>
            <a:r>
              <a:rPr lang="fr-CA" dirty="0"/>
              <a:t>: </a:t>
            </a:r>
          </a:p>
          <a:p>
            <a:endParaRPr lang="fr-CA" sz="1300" dirty="0"/>
          </a:p>
          <a:p>
            <a:pPr marL="896112" lvl="3" indent="0">
              <a:buNone/>
            </a:pPr>
            <a:endParaRPr lang="fr-CA" sz="900" dirty="0"/>
          </a:p>
          <a:p>
            <a:pPr lvl="3">
              <a:buFont typeface="Courier New" pitchFamily="49" charset="0"/>
              <a:buChar char="o"/>
            </a:pPr>
            <a:r>
              <a:rPr lang="fr-CA" dirty="0"/>
              <a:t>Le seul pouvoir qu’on a sur la cote R, c’est notre investissement. Tenter de calculer la cote R par soi-même et la prévoir est de la spéculation et une perte d’énergie.</a:t>
            </a:r>
          </a:p>
          <a:p>
            <a:pPr lvl="3">
              <a:buFont typeface="Courier New" pitchFamily="49" charset="0"/>
              <a:buChar char="o"/>
            </a:pPr>
            <a:endParaRPr lang="fr-CA" sz="900" dirty="0"/>
          </a:p>
          <a:p>
            <a:pPr lvl="3">
              <a:buFont typeface="Courier New" pitchFamily="49" charset="0"/>
              <a:buChar char="o"/>
            </a:pPr>
            <a:r>
              <a:rPr lang="fr-CA" dirty="0"/>
              <a:t>Il ne sert à rien de comparer votre Cote R à celle des autres, le calcul est complexe et plusieurs éléments nous échappent.</a:t>
            </a:r>
            <a:endParaRPr lang="fr-CA" sz="1800" dirty="0"/>
          </a:p>
          <a:p>
            <a:pPr marL="68580" indent="0">
              <a:buNone/>
            </a:pPr>
            <a:r>
              <a:rPr lang="fr-CA" sz="1600" dirty="0"/>
              <a:t>	</a:t>
            </a:r>
            <a:endParaRPr lang="fr-CA" dirty="0"/>
          </a:p>
          <a:p>
            <a:pPr marL="68580" indent="0">
              <a:buNone/>
            </a:pPr>
            <a:endParaRPr lang="fr-CA" sz="1900" dirty="0"/>
          </a:p>
        </p:txBody>
      </p:sp>
    </p:spTree>
    <p:extLst>
      <p:ext uri="{BB962C8B-B14F-4D97-AF65-F5344CB8AC3E}">
        <p14:creationId xmlns:p14="http://schemas.microsoft.com/office/powerpoint/2010/main" val="1714481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fr-CA">
                <a:solidFill>
                  <a:schemeClr val="accent1">
                    <a:lumMod val="50000"/>
                  </a:schemeClr>
                </a:solidFill>
              </a:rPr>
              <a:t>Traitement des choix de programmes</a:t>
            </a:r>
            <a:endParaRPr lang="fr-CA" sz="120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19690048"/>
              </p:ext>
            </p:extLst>
          </p:nvPr>
        </p:nvGraphicFramePr>
        <p:xfrm>
          <a:off x="1042988" y="2324100"/>
          <a:ext cx="7129412" cy="38412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83902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707250736"/>
              </p:ext>
            </p:extLst>
          </p:nvPr>
        </p:nvGraphicFramePr>
        <p:xfrm>
          <a:off x="1043608" y="764704"/>
          <a:ext cx="7024744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2060848"/>
            <a:ext cx="7056900" cy="4320480"/>
          </a:xfrm>
        </p:spPr>
        <p:txBody>
          <a:bodyPr>
            <a:normAutofit fontScale="92500" lnSpcReduction="20000"/>
          </a:bodyPr>
          <a:lstStyle/>
          <a:p>
            <a:r>
              <a:rPr lang="fr-CA" sz="1600"/>
              <a:t>Répondre à l’offre selon le mode établi par l’université, soit par courriel personnel ou celui fourni par l’université.</a:t>
            </a:r>
          </a:p>
          <a:p>
            <a:endParaRPr lang="fr-CA" sz="1100"/>
          </a:p>
          <a:p>
            <a:r>
              <a:rPr lang="fr-CA" sz="1600"/>
              <a:t>Dans la mesure du possible, attendre d’avoir reçu vos réponses de toutes les universités avant d’accepter ou refuser.</a:t>
            </a:r>
          </a:p>
          <a:p>
            <a:endParaRPr lang="fr-CA" sz="1100"/>
          </a:p>
          <a:p>
            <a:r>
              <a:rPr lang="fr-CA" sz="1600"/>
              <a:t>Vous pouvez faire le dépôt de confirmation, 300 $ (non remboursable), à plusieurs universités et être inscrit sur plusieurs </a:t>
            </a:r>
            <a:r>
              <a:rPr lang="fr-CA" sz="1600" b="1"/>
              <a:t>listes d’attente </a:t>
            </a:r>
            <a:r>
              <a:rPr lang="fr-CA" sz="1600"/>
              <a:t>en même temps. Ce dépôt peut être transféré dans un autre programme de la même université, mais sans remboursement d’une université à l’autre.</a:t>
            </a:r>
          </a:p>
          <a:p>
            <a:endParaRPr lang="fr-CA" sz="1600"/>
          </a:p>
          <a:p>
            <a:r>
              <a:rPr lang="fr-CA" sz="1600"/>
              <a:t>Veuillez noter qu'il peut être judicieux d'accepter une offre d'admission dans votre 2</a:t>
            </a:r>
            <a:r>
              <a:rPr lang="fr-CA" sz="1600" baseline="30000"/>
              <a:t>e</a:t>
            </a:r>
            <a:r>
              <a:rPr lang="fr-CA" sz="1600"/>
              <a:t> choix, si vous avez été placé en liste d'attente de votre premier choix.</a:t>
            </a:r>
          </a:p>
          <a:p>
            <a:endParaRPr lang="fr-CA" sz="1100"/>
          </a:p>
          <a:p>
            <a:r>
              <a:rPr lang="fr-CA" sz="1600">
                <a:solidFill>
                  <a:srgbClr val="FF0000"/>
                </a:solidFill>
              </a:rPr>
              <a:t>Attention</a:t>
            </a:r>
            <a:r>
              <a:rPr lang="fr-CA" sz="1600"/>
              <a:t> : Si vous êtes inscrit sur une </a:t>
            </a:r>
            <a:r>
              <a:rPr lang="fr-CA" sz="1600" u="sng"/>
              <a:t>liste d’attente</a:t>
            </a:r>
            <a:r>
              <a:rPr lang="fr-CA" sz="1600"/>
              <a:t>, l’université peut vous contacter jusqu’au mois d’août.  Ces offres, de dernière minute, se font souvent par téléphone et vous avez quelques heures pour y répondre.</a:t>
            </a:r>
          </a:p>
        </p:txBody>
      </p:sp>
    </p:spTree>
    <p:extLst>
      <p:ext uri="{BB962C8B-B14F-4D97-AF65-F5344CB8AC3E}">
        <p14:creationId xmlns:p14="http://schemas.microsoft.com/office/powerpoint/2010/main" val="3949064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719728988"/>
              </p:ext>
            </p:extLst>
          </p:nvPr>
        </p:nvGraphicFramePr>
        <p:xfrm>
          <a:off x="1043608" y="764704"/>
          <a:ext cx="7024744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15462" y="1917561"/>
            <a:ext cx="8281036" cy="3959711"/>
          </a:xfrm>
        </p:spPr>
        <p:txBody>
          <a:bodyPr>
            <a:normAutofit/>
          </a:bodyPr>
          <a:lstStyle/>
          <a:p>
            <a:pPr marL="685800" lvl="2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r-CA" sz="1400"/>
              <a:t>Réservez votre place : 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fr-CA" sz="1400"/>
              <a:t>Payer le dépôt de confirmation d’environ 300 $ avant la date limite indiquée.  Ces frais sont déduits de vos frais de scolarité qui seront payables à la mi-octobre, mais non remboursables si vous décidez d’aller dans une autre université par la suite.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fr-CA" sz="1400"/>
              <a:t>Ce dépôt atteste que vous acceptez l’offre.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fr-CA" sz="1400"/>
              <a:t>Si vous changez de programme à l’intérieur de la même université, le dépôt sera transféré.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fr-CA" sz="1400"/>
              <a:t>En cas de désistement, </a:t>
            </a:r>
          </a:p>
          <a:p>
            <a:pPr lvl="3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fr-CA" sz="1400"/>
              <a:t>Après le 1</a:t>
            </a:r>
            <a:r>
              <a:rPr lang="fr-CA" sz="1400" baseline="30000"/>
              <a:t>er</a:t>
            </a:r>
            <a:r>
              <a:rPr lang="fr-CA" sz="1400"/>
              <a:t> mai ou le 15 décembre, le dépôt est non remboursé mais conservé comme crédit pendant 5 ans pour une admission ultérieure.</a:t>
            </a:r>
          </a:p>
          <a:p>
            <a:pPr lvl="3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fr-CA" sz="1400"/>
              <a:t>Si vous acceptez l’offre d’une autre université, vous devrez payer à nouveau </a:t>
            </a:r>
            <a:br>
              <a:rPr lang="fr-CA" sz="1400"/>
            </a:br>
            <a:r>
              <a:rPr lang="fr-CA" sz="1400"/>
              <a:t>300 $ (environ).</a:t>
            </a:r>
          </a:p>
          <a:p>
            <a:pPr lvl="3">
              <a:buFont typeface="Arial" pitchFamily="34" charset="0"/>
              <a:buChar char="•"/>
            </a:pPr>
            <a:endParaRPr lang="fr-CA">
              <a:solidFill>
                <a:srgbClr val="3E3D2D"/>
              </a:solidFill>
            </a:endParaRPr>
          </a:p>
          <a:p>
            <a:pPr lvl="3">
              <a:buFont typeface="Arial" pitchFamily="34" charset="0"/>
              <a:buChar char="•"/>
            </a:pPr>
            <a:endParaRPr lang="fr-CA"/>
          </a:p>
        </p:txBody>
      </p:sp>
      <p:sp>
        <p:nvSpPr>
          <p:cNvPr id="2" name="ZoneTexte 1"/>
          <p:cNvSpPr txBox="1"/>
          <p:nvPr>
            <p:custDataLst>
              <p:tags r:id="rId3"/>
            </p:custDataLst>
          </p:nvPr>
        </p:nvSpPr>
        <p:spPr>
          <a:xfrm>
            <a:off x="2051720" y="5661248"/>
            <a:ext cx="5184576" cy="646331"/>
          </a:xfrm>
          <a:prstGeom prst="rect">
            <a:avLst/>
          </a:prstGeom>
          <a:noFill/>
          <a:ln w="19050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b="1">
                <a:solidFill>
                  <a:srgbClr val="3E3D2D"/>
                </a:solidFill>
              </a:rPr>
              <a:t>Une admission à l’université n’est valide que si elle est suivie d’une inscription 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3892915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2DC03B958B2B40A9222A2E3A12D5B7" ma:contentTypeVersion="15" ma:contentTypeDescription="Crée un document." ma:contentTypeScope="" ma:versionID="f42bfc9e747421c9e545dafc7f3f43a2">
  <xsd:schema xmlns:xsd="http://www.w3.org/2001/XMLSchema" xmlns:xs="http://www.w3.org/2001/XMLSchema" xmlns:p="http://schemas.microsoft.com/office/2006/metadata/properties" xmlns:ns2="7f67a88d-d44c-42fd-9684-c51b5a140fc7" xmlns:ns3="4cb13d5a-1bd4-497c-b6ff-6ac65a77640a" targetNamespace="http://schemas.microsoft.com/office/2006/metadata/properties" ma:root="true" ma:fieldsID="ef31bf4a3c0a5d2083aa95a6659c766c" ns2:_="" ns3:_="">
    <xsd:import namespace="7f67a88d-d44c-42fd-9684-c51b5a140fc7"/>
    <xsd:import namespace="4cb13d5a-1bd4-497c-b6ff-6ac65a77640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67a88d-d44c-42fd-9684-c51b5a140f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Balises d’images" ma:readOnly="false" ma:fieldId="{5cf76f15-5ced-4ddc-b409-7134ff3c332f}" ma:taxonomyMulti="true" ma:sspId="4ee7099c-c430-4f29-be0f-2cf3fe76823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b13d5a-1bd4-497c-b6ff-6ac65a77640a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2a785c38-1630-463a-a668-a01730d69042}" ma:internalName="TaxCatchAll" ma:showField="CatchAllData" ma:web="4cb13d5a-1bd4-497c-b6ff-6ac65a77640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f67a88d-d44c-42fd-9684-c51b5a140fc7">
      <Terms xmlns="http://schemas.microsoft.com/office/infopath/2007/PartnerControls"/>
    </lcf76f155ced4ddcb4097134ff3c332f>
    <TaxCatchAll xmlns="4cb13d5a-1bd4-497c-b6ff-6ac65a77640a" xsi:nil="true"/>
  </documentManagement>
</p:properties>
</file>

<file path=customXml/itemProps1.xml><?xml version="1.0" encoding="utf-8"?>
<ds:datastoreItem xmlns:ds="http://schemas.openxmlformats.org/officeDocument/2006/customXml" ds:itemID="{FB59C6A5-4057-43E9-8CB6-2B3DB4A1ADA3}">
  <ds:schemaRefs>
    <ds:schemaRef ds:uri="4cb13d5a-1bd4-497c-b6ff-6ac65a77640a"/>
    <ds:schemaRef ds:uri="7f67a88d-d44c-42fd-9684-c51b5a140fc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1E82EC1D-5F9D-46D9-9971-4666BBFED64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DC7F2AD-76E8-466B-B531-98F8C8C0A0D9}">
  <ds:schemaRefs>
    <ds:schemaRef ds:uri="7f67a88d-d44c-42fd-9684-c51b5a140fc7"/>
    <ds:schemaRef ds:uri="http://schemas.microsoft.com/office/2006/documentManagement/types"/>
    <ds:schemaRef ds:uri="4cb13d5a-1bd4-497c-b6ff-6ac65a77640a"/>
    <ds:schemaRef ds:uri="http://www.w3.org/XML/1998/namespace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525</TotalTime>
  <Words>1215</Words>
  <Application>Microsoft Office PowerPoint</Application>
  <PresentationFormat>Affichage à l'écran (4:3)</PresentationFormat>
  <Paragraphs>251</Paragraphs>
  <Slides>10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7" baseType="lpstr">
      <vt:lpstr>Arial</vt:lpstr>
      <vt:lpstr>Arial Narrow</vt:lpstr>
      <vt:lpstr>Calibri</vt:lpstr>
      <vt:lpstr>Century Gothic</vt:lpstr>
      <vt:lpstr>Courier New</vt:lpstr>
      <vt:lpstr>Wingdings 2</vt:lpstr>
      <vt:lpstr>Austin</vt:lpstr>
      <vt:lpstr>Admission universitaire en 5 étapes</vt:lpstr>
      <vt:lpstr>Présentation PowerPoint</vt:lpstr>
      <vt:lpstr>        Date limite d’admission – 1e mars 2024 Sauf pour ces programmes: </vt:lpstr>
      <vt:lpstr>Présentation PowerPoint</vt:lpstr>
      <vt:lpstr>Présentation PowerPoint</vt:lpstr>
      <vt:lpstr>Présentation PowerPoint</vt:lpstr>
      <vt:lpstr>Traitement des choix de programmes</vt:lpstr>
      <vt:lpstr>Présentation PowerPoint</vt:lpstr>
      <vt:lpstr>Présentation PowerPoint</vt:lpstr>
      <vt:lpstr>Présentation PowerPoint</vt:lpstr>
    </vt:vector>
  </TitlesOfParts>
  <Company>Cegep de Sherbrooke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Admission universitaire</dc:title>
  <dc:creator>DLU_usager</dc:creator>
  <cp:lastModifiedBy>Carriere, Josee</cp:lastModifiedBy>
  <cp:revision>1</cp:revision>
  <cp:lastPrinted>2023-12-04T15:04:36Z</cp:lastPrinted>
  <dcterms:created xsi:type="dcterms:W3CDTF">2013-02-02T16:56:51Z</dcterms:created>
  <dcterms:modified xsi:type="dcterms:W3CDTF">2023-12-07T20:46:35Z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0x010100842DC03B958B2B40A9222A2E3A12D5B7</vt:lpwstr>
  </property>
  <property fmtid="{D5CDD505-2E9C-101B-9397-08002B2CF9AE}" pid="3" name="MediaServiceImageTags">
    <vt:lpwstr/>
  </property>
</Properties>
</file>